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0" r:id="rId4"/>
  </p:sldMasterIdLst>
  <p:notesMasterIdLst>
    <p:notesMasterId r:id="rId5"/>
  </p:notesMasterIdLst>
  <p:sldIdLst>
    <p:sldId id="256" r:id="rId6"/>
    <p:sldId id="257" r:id="rId7"/>
    <p:sldId id="258" r:id="rId8"/>
    <p:sldId id="259" r:id="rId9"/>
  </p:sldIdLst>
  <p:sldSz cy="10058400" cx="7772400"/>
  <p:notesSz cx="6858000" cy="9144000"/>
  <p:embeddedFontLst>
    <p:embeddedFont>
      <p:font typeface="Roboto"/>
      <p:regular r:id="rId10"/>
      <p:bold r:id="rId11"/>
      <p:italic r:id="rId12"/>
      <p:boldItalic r:id="rId13"/>
    </p:embeddedFont>
    <p:embeddedFont>
      <p:font typeface="Google Sans"/>
      <p:regular r:id="rId14"/>
      <p:bold r:id="rId15"/>
      <p:italic r:id="rId16"/>
      <p:boldItalic r:id="rId17"/>
    </p:embeddedFont>
    <p:embeddedFont>
      <p:font typeface="Google Sans Medium"/>
      <p:regular r:id="rId18"/>
      <p:bold r:id="rId19"/>
      <p:italic r:id="rId20"/>
      <p:boldItalic r:id="rId21"/>
    </p:embeddedFont>
    <p:embeddedFont>
      <p:font typeface="Robo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Medium-italic.fntdata"/><Relationship Id="rId22" Type="http://schemas.openxmlformats.org/officeDocument/2006/relationships/font" Target="fonts/RobotoLight-regular.fntdata"/><Relationship Id="rId21" Type="http://schemas.openxmlformats.org/officeDocument/2006/relationships/font" Target="fonts/GoogleSansMedium-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5" Type="http://schemas.openxmlformats.org/officeDocument/2006/relationships/font" Target="fonts/GoogleSans-bold.fntdata"/><Relationship Id="rId14" Type="http://schemas.openxmlformats.org/officeDocument/2006/relationships/font" Target="fonts/GoogleSans-regular.fntdata"/><Relationship Id="rId17" Type="http://schemas.openxmlformats.org/officeDocument/2006/relationships/font" Target="fonts/GoogleSans-boldItalic.fntdata"/><Relationship Id="rId16" Type="http://schemas.openxmlformats.org/officeDocument/2006/relationships/font" Target="fonts/GoogleSans-italic.fntdata"/><Relationship Id="rId19" Type="http://schemas.openxmlformats.org/officeDocument/2006/relationships/font" Target="fonts/GoogleSansMedium-bold.fntdata"/><Relationship Id="rId18" Type="http://schemas.openxmlformats.org/officeDocument/2006/relationships/font" Target="fonts/Google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ge2ffe6667a_2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 name="Google Shape;15;ge2ffe6667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e2ffe6667a_2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 name="Google Shape;26;ge2ffe6667a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e2ffe6667a_2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 name="Google Shape;37;ge2ffe6667a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2ffe6667a_2_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2ffe6667a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idx="12" type="sldNum"/>
          </p:nvPr>
        </p:nvSpPr>
        <p:spPr>
          <a:xfrm>
            <a:off x="6972464"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6972464" y="9119180"/>
            <a:ext cx="466500" cy="769800"/>
          </a:xfrm>
          <a:prstGeom prst="rect">
            <a:avLst/>
          </a:prstGeom>
          <a:noFill/>
          <a:ln>
            <a:noFill/>
          </a:ln>
        </p:spPr>
        <p:txBody>
          <a:bodyPr anchorCtr="0" anchor="ctr" bIns="91425" lIns="91425" spcFirstLastPara="1" rIns="91425" wrap="square" tIns="91425">
            <a:noAutofit/>
          </a:bodyPr>
          <a:lstStyle>
            <a:lvl1pPr lvl="0" rtl="0" algn="r">
              <a:buNone/>
              <a:defRPr sz="1600">
                <a:solidFill>
                  <a:srgbClr val="80868B"/>
                </a:solidFill>
                <a:latin typeface="Google Sans"/>
                <a:ea typeface="Google Sans"/>
                <a:cs typeface="Google Sans"/>
                <a:sym typeface="Google Sans"/>
              </a:defRPr>
            </a:lvl1pPr>
            <a:lvl2pPr lvl="1" rtl="0" algn="r">
              <a:buNone/>
              <a:defRPr sz="1600">
                <a:solidFill>
                  <a:srgbClr val="80868B"/>
                </a:solidFill>
                <a:latin typeface="Google Sans"/>
                <a:ea typeface="Google Sans"/>
                <a:cs typeface="Google Sans"/>
                <a:sym typeface="Google Sans"/>
              </a:defRPr>
            </a:lvl2pPr>
            <a:lvl3pPr lvl="2" rtl="0" algn="r">
              <a:buNone/>
              <a:defRPr sz="1600">
                <a:solidFill>
                  <a:srgbClr val="80868B"/>
                </a:solidFill>
                <a:latin typeface="Google Sans"/>
                <a:ea typeface="Google Sans"/>
                <a:cs typeface="Google Sans"/>
                <a:sym typeface="Google Sans"/>
              </a:defRPr>
            </a:lvl3pPr>
            <a:lvl4pPr lvl="3" rtl="0" algn="r">
              <a:buNone/>
              <a:defRPr sz="1600">
                <a:solidFill>
                  <a:srgbClr val="80868B"/>
                </a:solidFill>
                <a:latin typeface="Google Sans"/>
                <a:ea typeface="Google Sans"/>
                <a:cs typeface="Google Sans"/>
                <a:sym typeface="Google Sans"/>
              </a:defRPr>
            </a:lvl4pPr>
            <a:lvl5pPr lvl="4" rtl="0" algn="r">
              <a:buNone/>
              <a:defRPr sz="1600">
                <a:solidFill>
                  <a:srgbClr val="80868B"/>
                </a:solidFill>
                <a:latin typeface="Google Sans"/>
                <a:ea typeface="Google Sans"/>
                <a:cs typeface="Google Sans"/>
                <a:sym typeface="Google Sans"/>
              </a:defRPr>
            </a:lvl5pPr>
            <a:lvl6pPr lvl="5" rtl="0" algn="r">
              <a:buNone/>
              <a:defRPr sz="1600">
                <a:solidFill>
                  <a:srgbClr val="80868B"/>
                </a:solidFill>
                <a:latin typeface="Google Sans"/>
                <a:ea typeface="Google Sans"/>
                <a:cs typeface="Google Sans"/>
                <a:sym typeface="Google Sans"/>
              </a:defRPr>
            </a:lvl6pPr>
            <a:lvl7pPr lvl="6" rtl="0" algn="r">
              <a:buNone/>
              <a:defRPr sz="1600">
                <a:solidFill>
                  <a:srgbClr val="80868B"/>
                </a:solidFill>
                <a:latin typeface="Google Sans"/>
                <a:ea typeface="Google Sans"/>
                <a:cs typeface="Google Sans"/>
                <a:sym typeface="Google Sans"/>
              </a:defRPr>
            </a:lvl7pPr>
            <a:lvl8pPr lvl="7" rtl="0" algn="r">
              <a:buNone/>
              <a:defRPr sz="1600">
                <a:solidFill>
                  <a:srgbClr val="80868B"/>
                </a:solidFill>
                <a:latin typeface="Google Sans"/>
                <a:ea typeface="Google Sans"/>
                <a:cs typeface="Google Sans"/>
                <a:sym typeface="Google Sans"/>
              </a:defRPr>
            </a:lvl8pPr>
            <a:lvl9pPr lvl="8" rtl="0" algn="r">
              <a:buNone/>
              <a:defRPr sz="1600">
                <a:solidFill>
                  <a:srgbClr val="80868B"/>
                </a:solidFill>
                <a:latin typeface="Google Sans"/>
                <a:ea typeface="Google Sans"/>
                <a:cs typeface="Google Sans"/>
                <a:sym typeface="Google Sans"/>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p:nvPr/>
        </p:nvSpPr>
        <p:spPr>
          <a:xfrm>
            <a:off x="444025" y="377400"/>
            <a:ext cx="4002000" cy="7698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3C4043"/>
              </a:buClr>
              <a:buSzPts val="1100"/>
              <a:buFont typeface="Arial"/>
              <a:buNone/>
            </a:pPr>
            <a:r>
              <a:t/>
            </a:r>
            <a:endParaRPr sz="4800">
              <a:solidFill>
                <a:srgbClr val="3C4043"/>
              </a:solidFill>
              <a:latin typeface="Google Sans"/>
              <a:ea typeface="Google Sans"/>
              <a:cs typeface="Google Sans"/>
              <a:sym typeface="Google Sans"/>
            </a:endParaRPr>
          </a:p>
        </p:txBody>
      </p:sp>
      <p:pic>
        <p:nvPicPr>
          <p:cNvPr id="8" name="Google Shape;8;p1"/>
          <p:cNvPicPr preferRelativeResize="0"/>
          <p:nvPr/>
        </p:nvPicPr>
        <p:blipFill>
          <a:blip r:embed="rId1">
            <a:alphaModFix/>
          </a:blip>
          <a:stretch>
            <a:fillRect/>
          </a:stretch>
        </p:blipFill>
        <p:spPr>
          <a:xfrm>
            <a:off x="423821" y="9560008"/>
            <a:ext cx="1319088" cy="2802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sp>
        <p:nvSpPr>
          <p:cNvPr id="17" name="Google Shape;17;p4"/>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imágenes de </a:t>
            </a:r>
            <a:r>
              <a:rPr b="1" lang="en" sz="1300">
                <a:solidFill>
                  <a:srgbClr val="34A853"/>
                </a:solidFill>
                <a:latin typeface="Google Sans"/>
                <a:ea typeface="Google Sans"/>
                <a:cs typeface="Google Sans"/>
                <a:sym typeface="Google Sans"/>
              </a:rPr>
              <a:t>"job application"</a:t>
            </a:r>
            <a:r>
              <a:rPr b="1" lang="en" sz="1300">
                <a:solidFill>
                  <a:srgbClr val="202124"/>
                </a:solidFill>
                <a:latin typeface="Google Sans"/>
                <a:ea typeface="Google Sans"/>
                <a:cs typeface="Google Sans"/>
                <a:sym typeface="Google Sans"/>
              </a:rPr>
              <a:t> (solicitud de empleo) han crecido en todo el mundo en más de un 100 %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"cover letter for job application" (carta de presentación para solicitud de empleo), "sample cover letter for job application" (ejemplo de carta de presentación para solicitud de empleo), "resume for job application" (currículum para solicitud de empleo) y "resume sample for job application" (ejemplo de currículum para solicitud de empleo)</a:t>
            </a:r>
            <a:endParaRPr i="1" sz="800">
              <a:solidFill>
                <a:srgbClr val="666666"/>
              </a:solidFill>
              <a:latin typeface="Roboto"/>
              <a:ea typeface="Roboto"/>
              <a:cs typeface="Roboto"/>
              <a:sym typeface="Roboto"/>
            </a:endParaRPr>
          </a:p>
        </p:txBody>
      </p:sp>
      <p:sp>
        <p:nvSpPr>
          <p:cNvPr id="18" name="Google Shape;18;p4"/>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"follow up email after interview" </a:t>
            </a:r>
            <a:r>
              <a:rPr b="1" lang="en" sz="1300">
                <a:solidFill>
                  <a:srgbClr val="202124"/>
                </a:solidFill>
                <a:latin typeface="Google Sans"/>
                <a:ea typeface="Google Sans"/>
                <a:cs typeface="Google Sans"/>
                <a:sym typeface="Google Sans"/>
              </a:rPr>
              <a:t>(correo de seguimiento tras entrevista de trabajo) han crecido en todo el mundo en más de un 100 %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"follow up email after interview" (correo de seguimiento tras entrevista de trabajo), "follow up email after interview status" (estado del correo de seguimiento tras entrevista de trabajo), "short and sweet follow up email after interview" (correo de seguimiento corto y amable tras entrevista de trabajo) y "second follow up email after interview" (segundo correo de seguimiento tras entrevista de trabajo)</a:t>
            </a:r>
            <a:endParaRPr b="1" sz="800">
              <a:solidFill>
                <a:srgbClr val="202124"/>
              </a:solidFill>
              <a:latin typeface="Roboto"/>
              <a:ea typeface="Roboto"/>
              <a:cs typeface="Roboto"/>
              <a:sym typeface="Roboto"/>
            </a:endParaRPr>
          </a:p>
        </p:txBody>
      </p:sp>
      <p:sp>
        <p:nvSpPr>
          <p:cNvPr id="19" name="Google Shape;19;p4"/>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"work life balance"</a:t>
            </a:r>
            <a:r>
              <a:rPr b="1" lang="en" sz="1300">
                <a:solidFill>
                  <a:srgbClr val="202124"/>
                </a:solidFill>
                <a:latin typeface="Google Sans"/>
                <a:ea typeface="Google Sans"/>
                <a:cs typeface="Google Sans"/>
                <a:sym typeface="Google Sans"/>
              </a:rPr>
              <a:t> (equilibrio entre la vida profesional y la personal) han crecido en todo el mundo en más de un 40 %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"work life balance" (equilibrio entre la vida profesional y la personal), "work life balance meaning" (significado del equilibrio entre la vida profesional y la personal), "what is work life balance" (qué es el equilibrio entre la vida profesional y la personal) y "work life balance definition" (definición del equilibrio entre la vida profesional y la personal)</a:t>
            </a:r>
            <a:endParaRPr b="1" sz="800">
              <a:solidFill>
                <a:srgbClr val="202124"/>
              </a:solidFill>
              <a:latin typeface="Roboto"/>
              <a:ea typeface="Roboto"/>
              <a:cs typeface="Roboto"/>
              <a:sym typeface="Roboto"/>
            </a:endParaRPr>
          </a:p>
        </p:txBody>
      </p:sp>
      <p:sp>
        <p:nvSpPr>
          <p:cNvPr id="20" name="Google Shape;20;p4"/>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"how to write resignation letter"</a:t>
            </a:r>
            <a:r>
              <a:rPr b="1" lang="en" sz="1300">
                <a:solidFill>
                  <a:srgbClr val="202124"/>
                </a:solidFill>
                <a:latin typeface="Google Sans"/>
                <a:ea typeface="Google Sans"/>
                <a:cs typeface="Google Sans"/>
                <a:sym typeface="Google Sans"/>
              </a:rPr>
              <a:t> (cómo escribir una carta de dimisión) han crecido en todo el mundo en más de un 60 %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800">
                <a:solidFill>
                  <a:srgbClr val="434343"/>
                </a:solidFill>
                <a:latin typeface="Roboto"/>
                <a:ea typeface="Roboto"/>
                <a:cs typeface="Roboto"/>
                <a:sym typeface="Roboto"/>
              </a:rPr>
              <a:t>Estas son algunas de las búsquedas principales:</a:t>
            </a:r>
            <a:br>
              <a:rPr lang="en" sz="800">
                <a:solidFill>
                  <a:srgbClr val="434343"/>
                </a:solidFill>
                <a:latin typeface="Roboto"/>
                <a:ea typeface="Roboto"/>
                <a:cs typeface="Roboto"/>
                <a:sym typeface="Roboto"/>
              </a:rPr>
            </a:br>
            <a:r>
              <a:rPr lang="en" sz="800">
                <a:solidFill>
                  <a:srgbClr val="434343"/>
                </a:solidFill>
                <a:latin typeface="Roboto"/>
                <a:ea typeface="Roboto"/>
                <a:cs typeface="Roboto"/>
                <a:sym typeface="Roboto"/>
              </a:rPr>
              <a:t>"how to write a resignation letter" (cómo escribir una carta de dimisión), "professional how to write a resignation letter" (cómo escribir una carta de dimisión profesional) y "how to write a resignation letter uk" (cómo escribir una carta de dimisión en el Reino Unido)</a:t>
            </a:r>
            <a:endParaRPr sz="800">
              <a:solidFill>
                <a:srgbClr val="202124"/>
              </a:solidFill>
              <a:latin typeface="Roboto"/>
              <a:ea typeface="Roboto"/>
              <a:cs typeface="Roboto"/>
              <a:sym typeface="Roboto"/>
            </a:endParaRPr>
          </a:p>
        </p:txBody>
      </p:sp>
      <p:sp>
        <p:nvSpPr>
          <p:cNvPr id="21" name="Google Shape;21;p4"/>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700">
                <a:solidFill>
                  <a:srgbClr val="34A853"/>
                </a:solidFill>
                <a:latin typeface="Google Sans Medium"/>
                <a:ea typeface="Google Sans Medium"/>
                <a:cs typeface="Google Sans Medium"/>
                <a:sym typeface="Google Sans Medium"/>
              </a:rPr>
              <a:t>Buscar nuevos puestos de trabajo</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22" name="Google Shape;22;p4"/>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23" name="Google Shape;23;p4"/>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Datos globales de Google en inglés, del 27 de abril al 25 de junio del 2021 en comparación con el mismo periodo del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5"/>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"passport application" </a:t>
            </a:r>
            <a:r>
              <a:rPr b="1" lang="en" sz="1300">
                <a:solidFill>
                  <a:srgbClr val="202124"/>
                </a:solidFill>
                <a:latin typeface="Google Sans"/>
                <a:ea typeface="Google Sans"/>
                <a:cs typeface="Google Sans"/>
                <a:sym typeface="Google Sans"/>
              </a:rPr>
              <a:t>(solicitud de pasaporte) han crecido en todo el mundo más de un 100 %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"passport application status" (estado de la solicitud de pasaporte), "passport application online" (solicitud de pasaporte por Internet) y "online passport application" (solicitud de pasaporte online)</a:t>
            </a:r>
            <a:endParaRPr i="1" sz="800">
              <a:solidFill>
                <a:srgbClr val="666666"/>
              </a:solidFill>
              <a:latin typeface="Roboto"/>
              <a:ea typeface="Roboto"/>
              <a:cs typeface="Roboto"/>
              <a:sym typeface="Roboto"/>
            </a:endParaRPr>
          </a:p>
        </p:txBody>
      </p:sp>
      <p:sp>
        <p:nvSpPr>
          <p:cNvPr id="29" name="Google Shape;29;p5"/>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"visa requirements for" </a:t>
            </a:r>
            <a:r>
              <a:rPr b="1" lang="en" sz="1300">
                <a:solidFill>
                  <a:srgbClr val="202124"/>
                </a:solidFill>
                <a:latin typeface="Google Sans"/>
                <a:ea typeface="Google Sans"/>
                <a:cs typeface="Google Sans"/>
                <a:sym typeface="Google Sans"/>
              </a:rPr>
              <a:t>(requisitos de visado para) han crecido en todo el mundo en más de un 80 %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"visa requirements for indian citizens" (requisitos de visado para ciudadanos indios), "visa requirements for canadian citizens" (requisitos de visado para ciudadanos canadienses) y "turkey visit visa requirements for pakistan 2021" (requisitos del visado de visita a turquía para pakistán 2021)</a:t>
            </a:r>
            <a:endParaRPr b="1" sz="800">
              <a:solidFill>
                <a:srgbClr val="202124"/>
              </a:solidFill>
              <a:latin typeface="Roboto"/>
              <a:ea typeface="Roboto"/>
              <a:cs typeface="Roboto"/>
              <a:sym typeface="Roboto"/>
            </a:endParaRPr>
          </a:p>
        </p:txBody>
      </p:sp>
      <p:sp>
        <p:nvSpPr>
          <p:cNvPr id="30" name="Google Shape;30;p5"/>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200">
                <a:solidFill>
                  <a:srgbClr val="202124"/>
                </a:solidFill>
                <a:latin typeface="Google Sans"/>
                <a:ea typeface="Google Sans"/>
                <a:cs typeface="Google Sans"/>
                <a:sym typeface="Google Sans"/>
              </a:rPr>
              <a:t>Las búsquedas de </a:t>
            </a:r>
            <a:r>
              <a:rPr b="1" lang="en" sz="1200">
                <a:solidFill>
                  <a:srgbClr val="34A853"/>
                </a:solidFill>
                <a:latin typeface="Google Sans"/>
                <a:ea typeface="Google Sans"/>
                <a:cs typeface="Google Sans"/>
                <a:sym typeface="Google Sans"/>
              </a:rPr>
              <a:t>"need passport"</a:t>
            </a:r>
            <a:r>
              <a:rPr b="1" lang="en" sz="1200">
                <a:solidFill>
                  <a:srgbClr val="202124"/>
                </a:solidFill>
                <a:latin typeface="Google Sans"/>
                <a:ea typeface="Google Sans"/>
                <a:cs typeface="Google Sans"/>
                <a:sym typeface="Google Sans"/>
              </a:rPr>
              <a:t> (necesito pasaporte) han crecido en todo el mundo en más de un 200 % en comparación con el año pasado.</a:t>
            </a:r>
            <a:endParaRPr b="1" sz="12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"do you need a passport to go to hawaii" (¿se necesita pasaporte para ir a Hawái?), "do you need a passport to go to the bahamas" (¿se necesita pasaporte para ir a Las Bahamas?) y "do i need a passport to go to puerto rico" (¿se necesita pasaporte para ir a Puerto Rico?)</a:t>
            </a:r>
            <a:endParaRPr b="1" sz="800">
              <a:solidFill>
                <a:srgbClr val="202124"/>
              </a:solidFill>
              <a:latin typeface="Roboto"/>
              <a:ea typeface="Roboto"/>
              <a:cs typeface="Roboto"/>
              <a:sym typeface="Roboto"/>
            </a:endParaRPr>
          </a:p>
          <a:p>
            <a:pPr indent="0" lvl="0" marL="0" rtl="0" algn="l">
              <a:lnSpc>
                <a:spcPct val="100000"/>
              </a:lnSpc>
              <a:spcBef>
                <a:spcPts val="1000"/>
              </a:spcBef>
              <a:spcAft>
                <a:spcPts val="0"/>
              </a:spcAft>
              <a:buNone/>
            </a:pPr>
            <a:r>
              <a:t/>
            </a:r>
            <a:endParaRPr sz="800">
              <a:solidFill>
                <a:srgbClr val="202124"/>
              </a:solidFill>
              <a:latin typeface="Roboto"/>
              <a:ea typeface="Roboto"/>
              <a:cs typeface="Roboto"/>
              <a:sym typeface="Roboto"/>
            </a:endParaRPr>
          </a:p>
          <a:p>
            <a:pPr indent="0" lvl="0" marL="0" rtl="0" algn="l">
              <a:lnSpc>
                <a:spcPct val="100000"/>
              </a:lnSpc>
              <a:spcBef>
                <a:spcPts val="0"/>
              </a:spcBef>
              <a:spcAft>
                <a:spcPts val="1000"/>
              </a:spcAft>
              <a:buNone/>
            </a:pPr>
            <a:r>
              <a:t/>
            </a:r>
            <a:endParaRPr b="1" sz="800">
              <a:solidFill>
                <a:srgbClr val="202124"/>
              </a:solidFill>
              <a:latin typeface="Roboto"/>
              <a:ea typeface="Roboto"/>
              <a:cs typeface="Roboto"/>
              <a:sym typeface="Roboto"/>
            </a:endParaRPr>
          </a:p>
        </p:txBody>
      </p:sp>
      <p:sp>
        <p:nvSpPr>
          <p:cNvPr id="31" name="Google Shape;31;p5"/>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"for international travel"</a:t>
            </a:r>
            <a:r>
              <a:rPr b="1" lang="en" sz="1300">
                <a:solidFill>
                  <a:srgbClr val="202124"/>
                </a:solidFill>
                <a:latin typeface="Google Sans"/>
                <a:ea typeface="Google Sans"/>
                <a:cs typeface="Google Sans"/>
                <a:sym typeface="Google Sans"/>
              </a:rPr>
              <a:t> (para viajes internacionales) han crecido en todo el mundo en más de un 1000 %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"which vaccine is approved for international travel" (qué vacuna está aprobada para los viajes internacionales?), "when will canada open borders for international travel" (¿cuándo abrirá Canadá las fronteras para los viajes internacionales?), y "will covid vaccine be mandatory for international travel" (¿será obligatoria la vacuna del COVID para los viajes internacionales?)</a:t>
            </a:r>
            <a:endParaRPr sz="800">
              <a:solidFill>
                <a:srgbClr val="202124"/>
              </a:solidFill>
              <a:latin typeface="Roboto"/>
              <a:ea typeface="Roboto"/>
              <a:cs typeface="Roboto"/>
              <a:sym typeface="Roboto"/>
            </a:endParaRPr>
          </a:p>
        </p:txBody>
      </p:sp>
      <p:sp>
        <p:nvSpPr>
          <p:cNvPr id="32" name="Google Shape;32;p5"/>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700">
                <a:solidFill>
                  <a:srgbClr val="34A853"/>
                </a:solidFill>
                <a:latin typeface="Google Sans Medium"/>
                <a:ea typeface="Google Sans Medium"/>
                <a:cs typeface="Google Sans Medium"/>
                <a:sym typeface="Google Sans Medium"/>
              </a:rPr>
              <a:t>Viajar al extranjero</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33" name="Google Shape;33;p5"/>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34" name="Google Shape;34;p5"/>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Datos globales de Google en inglés, del 27 de abril al 25 de junio del 2021 en comparación con el mismo periodo del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"loans for students"</a:t>
            </a:r>
            <a:r>
              <a:rPr b="1" lang="en" sz="1300">
                <a:solidFill>
                  <a:srgbClr val="202124"/>
                </a:solidFill>
                <a:latin typeface="Google Sans"/>
                <a:ea typeface="Google Sans"/>
                <a:cs typeface="Google Sans"/>
                <a:sym typeface="Google Sans"/>
              </a:rPr>
              <a:t> (préstamos para estudiantes) han crecido en todo el mundo en más de un 900 %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"loans for students" (préstamos para estudiantes), "personal loans for students" (préstamos personales para estudiantes), "loans for students uk" (préstamos para estudiantes en el Reino Unido) y "personal loans for students with no income" (préstamos personales para estudiantes sin ingresos)</a:t>
            </a:r>
            <a:endParaRPr i="1" sz="800">
              <a:solidFill>
                <a:srgbClr val="666666"/>
              </a:solidFill>
              <a:latin typeface="Roboto"/>
              <a:ea typeface="Roboto"/>
              <a:cs typeface="Roboto"/>
              <a:sym typeface="Roboto"/>
            </a:endParaRPr>
          </a:p>
        </p:txBody>
      </p:sp>
      <p:sp>
        <p:nvSpPr>
          <p:cNvPr id="40" name="Google Shape;40;p6"/>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"second hand stores"</a:t>
            </a:r>
            <a:r>
              <a:rPr b="1" lang="en" sz="1300">
                <a:solidFill>
                  <a:srgbClr val="202124"/>
                </a:solidFill>
                <a:latin typeface="Google Sans"/>
                <a:ea typeface="Google Sans"/>
                <a:cs typeface="Google Sans"/>
                <a:sym typeface="Google Sans"/>
              </a:rPr>
              <a:t> (tiendas de segunda mano) han crecido en todo el mundo en más de un 300 %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"second hand stores" (tiendas de segunda mano), "second hand stores near me" (tiendas de segunda mano cerca de mí), "online second hand stores" (tiendas de segunda mano online) y "second hand stores calgary" (tiendas de segunda mano en Calgary)</a:t>
            </a:r>
            <a:endParaRPr b="1" sz="800">
              <a:solidFill>
                <a:srgbClr val="202124"/>
              </a:solidFill>
              <a:latin typeface="Roboto"/>
              <a:ea typeface="Roboto"/>
              <a:cs typeface="Roboto"/>
              <a:sym typeface="Roboto"/>
            </a:endParaRPr>
          </a:p>
        </p:txBody>
      </p:sp>
      <p:sp>
        <p:nvSpPr>
          <p:cNvPr id="41" name="Google Shape;41;p6"/>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"no fees" </a:t>
            </a:r>
            <a:r>
              <a:rPr b="1" lang="en" sz="1300">
                <a:solidFill>
                  <a:srgbClr val="202124"/>
                </a:solidFill>
                <a:latin typeface="Google Sans"/>
                <a:ea typeface="Google Sans"/>
                <a:cs typeface="Google Sans"/>
                <a:sym typeface="Google Sans"/>
              </a:rPr>
              <a:t>(sin comisiones) han crecido en todo el mundo en más de un 90 %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"banks with no fees" (bancos sin comisiones), "reloadable prepaid cards with no fees" (tarjetas de prepago recargables sin comisiones), "prepaid cards with no fees" (tarjetas de prepago sin comisiones) y "prepaid debit cards with no fees" (tarjetas de débito de prepago sin comisiones)</a:t>
            </a:r>
            <a:endParaRPr b="1" sz="800">
              <a:solidFill>
                <a:srgbClr val="202124"/>
              </a:solidFill>
              <a:latin typeface="Roboto"/>
              <a:ea typeface="Roboto"/>
              <a:cs typeface="Roboto"/>
              <a:sym typeface="Roboto"/>
            </a:endParaRPr>
          </a:p>
          <a:p>
            <a:pPr indent="0" lvl="0" marL="0" rtl="0" algn="l">
              <a:lnSpc>
                <a:spcPct val="100000"/>
              </a:lnSpc>
              <a:spcBef>
                <a:spcPts val="1000"/>
              </a:spcBef>
              <a:spcAft>
                <a:spcPts val="0"/>
              </a:spcAft>
              <a:buNone/>
            </a:pPr>
            <a:r>
              <a:t/>
            </a:r>
            <a:endParaRPr sz="800">
              <a:solidFill>
                <a:srgbClr val="202124"/>
              </a:solidFill>
              <a:latin typeface="Roboto"/>
              <a:ea typeface="Roboto"/>
              <a:cs typeface="Roboto"/>
              <a:sym typeface="Roboto"/>
            </a:endParaRPr>
          </a:p>
          <a:p>
            <a:pPr indent="0" lvl="0" marL="0" rtl="0" algn="l">
              <a:lnSpc>
                <a:spcPct val="100000"/>
              </a:lnSpc>
              <a:spcBef>
                <a:spcPts val="0"/>
              </a:spcBef>
              <a:spcAft>
                <a:spcPts val="1000"/>
              </a:spcAft>
              <a:buNone/>
            </a:pPr>
            <a:r>
              <a:t/>
            </a:r>
            <a:endParaRPr b="1" sz="800">
              <a:solidFill>
                <a:srgbClr val="202124"/>
              </a:solidFill>
              <a:latin typeface="Roboto"/>
              <a:ea typeface="Roboto"/>
              <a:cs typeface="Roboto"/>
              <a:sym typeface="Roboto"/>
            </a:endParaRPr>
          </a:p>
        </p:txBody>
      </p:sp>
      <p:sp>
        <p:nvSpPr>
          <p:cNvPr id="42" name="Google Shape;42;p6"/>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"buy now pay later apps"</a:t>
            </a:r>
            <a:r>
              <a:rPr b="1" lang="en" sz="1300">
                <a:solidFill>
                  <a:srgbClr val="202124"/>
                </a:solidFill>
                <a:latin typeface="Google Sans"/>
                <a:ea typeface="Google Sans"/>
                <a:cs typeface="Google Sans"/>
                <a:sym typeface="Google Sans"/>
              </a:rPr>
              <a:t> (aplicaciones de compra ahora y paga después) han crecido en todo el mundo en más de un 200 %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"buy now pay later apps india" (aplicaciones de compra ahora y paga después en la India), "buy now pay later apps australia" (aplicaciones de compra ahora y paga después en Australia), "buy now pay later apps uk" (aplicaciones de compra ahora y paga después en el Reino Unido) y "buy now pay later apps no credit check" (aplicaciones de compra ahora y paga después sin verificación de crédito)</a:t>
            </a:r>
            <a:endParaRPr sz="800">
              <a:solidFill>
                <a:srgbClr val="202124"/>
              </a:solidFill>
              <a:latin typeface="Roboto"/>
              <a:ea typeface="Roboto"/>
              <a:cs typeface="Roboto"/>
              <a:sym typeface="Roboto"/>
            </a:endParaRPr>
          </a:p>
        </p:txBody>
      </p:sp>
      <p:sp>
        <p:nvSpPr>
          <p:cNvPr id="43" name="Google Shape;43;p6"/>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None/>
            </a:pPr>
            <a:r>
              <a:rPr lang="en" sz="2700">
                <a:solidFill>
                  <a:srgbClr val="34A853"/>
                </a:solidFill>
                <a:latin typeface="Google Sans Medium"/>
                <a:ea typeface="Google Sans Medium"/>
                <a:cs typeface="Google Sans Medium"/>
                <a:sym typeface="Google Sans Medium"/>
              </a:rPr>
              <a:t>Ahorro</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44" name="Google Shape;44;p6"/>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45" name="Google Shape;45;p6"/>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Datos globales de Google en inglés, del 27 de abril al 25 de junio del 2021 en comparación con el mismo periodo del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7"/>
          <p:cNvSpPr txBox="1"/>
          <p:nvPr/>
        </p:nvSpPr>
        <p:spPr>
          <a:xfrm>
            <a:off x="1753475" y="652750"/>
            <a:ext cx="6018900" cy="999900"/>
          </a:xfrm>
          <a:prstGeom prst="rect">
            <a:avLst/>
          </a:prstGeom>
          <a:noFill/>
          <a:ln>
            <a:noFill/>
          </a:ln>
        </p:spPr>
        <p:txBody>
          <a:bodyPr anchorCtr="0" anchor="t" bIns="0" lIns="0" spcFirstLastPara="1" rIns="91425" wrap="square" tIns="0">
            <a:noAutofit/>
          </a:bodyPr>
          <a:lstStyle/>
          <a:p>
            <a:pPr indent="0" lvl="0" marL="0" rtl="0" algn="l">
              <a:lnSpc>
                <a:spcPct val="115000"/>
              </a:lnSpc>
              <a:spcBef>
                <a:spcPts val="0"/>
              </a:spcBef>
              <a:spcAft>
                <a:spcPts val="0"/>
              </a:spcAft>
              <a:buClr>
                <a:srgbClr val="000000"/>
              </a:buClr>
              <a:buSzPts val="1100"/>
              <a:buFont typeface="Arial"/>
              <a:buNone/>
            </a:pPr>
            <a:r>
              <a:rPr lang="en" sz="2700">
                <a:solidFill>
                  <a:srgbClr val="34A853"/>
                </a:solidFill>
                <a:latin typeface="Google Sans Medium"/>
                <a:ea typeface="Google Sans Medium"/>
                <a:cs typeface="Google Sans Medium"/>
                <a:sym typeface="Google Sans Medium"/>
              </a:rPr>
              <a:t>Mejorar el mundo</a:t>
            </a:r>
            <a:endParaRPr sz="2700">
              <a:solidFill>
                <a:srgbClr val="34A853"/>
              </a:solidFill>
              <a:latin typeface="Google Sans Medium"/>
              <a:ea typeface="Google Sans Medium"/>
              <a:cs typeface="Google Sans Medium"/>
              <a:sym typeface="Google Sans Medium"/>
            </a:endParaRPr>
          </a:p>
          <a:p>
            <a:pPr indent="0" lvl="0" marL="0" rtl="0" algn="l">
              <a:lnSpc>
                <a:spcPct val="115000"/>
              </a:lnSpc>
              <a:spcBef>
                <a:spcPts val="0"/>
              </a:spcBef>
              <a:spcAft>
                <a:spcPts val="0"/>
              </a:spcAft>
              <a:buNone/>
            </a:pPr>
            <a:r>
              <a:t/>
            </a:r>
            <a:endParaRPr sz="1800">
              <a:solidFill>
                <a:srgbClr val="202124"/>
              </a:solidFill>
              <a:latin typeface="Google Sans Medium"/>
              <a:ea typeface="Google Sans Medium"/>
              <a:cs typeface="Google Sans Medium"/>
              <a:sym typeface="Google Sans Medium"/>
            </a:endParaRPr>
          </a:p>
        </p:txBody>
      </p:sp>
      <p:pic>
        <p:nvPicPr>
          <p:cNvPr id="51" name="Google Shape;51;p7"/>
          <p:cNvPicPr preferRelativeResize="0"/>
          <p:nvPr/>
        </p:nvPicPr>
        <p:blipFill rotWithShape="1">
          <a:blip r:embed="rId3">
            <a:alphaModFix/>
          </a:blip>
          <a:srcRect b="109" l="0" r="0" t="99"/>
          <a:stretch/>
        </p:blipFill>
        <p:spPr>
          <a:xfrm>
            <a:off x="137575" y="76199"/>
            <a:ext cx="1523775" cy="1520600"/>
          </a:xfrm>
          <a:prstGeom prst="rect">
            <a:avLst/>
          </a:prstGeom>
          <a:noFill/>
          <a:ln>
            <a:noFill/>
          </a:ln>
        </p:spPr>
      </p:pic>
      <p:sp>
        <p:nvSpPr>
          <p:cNvPr id="52" name="Google Shape;52;p7"/>
          <p:cNvSpPr txBox="1"/>
          <p:nvPr/>
        </p:nvSpPr>
        <p:spPr>
          <a:xfrm>
            <a:off x="863512" y="9533606"/>
            <a:ext cx="6498300" cy="3024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800">
                <a:solidFill>
                  <a:srgbClr val="202124"/>
                </a:solidFill>
                <a:latin typeface="Roboto Light"/>
                <a:ea typeface="Roboto Light"/>
                <a:cs typeface="Roboto Light"/>
                <a:sym typeface="Roboto Light"/>
              </a:rPr>
              <a:t>Datos globales de Google en inglés, del 27 de abril al 25 de junio del 2021 en comparación con el mismo periodo del 2020.</a:t>
            </a:r>
            <a:endParaRPr sz="800">
              <a:solidFill>
                <a:srgbClr val="202124"/>
              </a:solidFill>
              <a:latin typeface="Roboto Light"/>
              <a:ea typeface="Roboto Light"/>
              <a:cs typeface="Roboto Light"/>
              <a:sym typeface="Roboto Light"/>
            </a:endParaRPr>
          </a:p>
          <a:p>
            <a:pPr indent="0" lvl="0" marL="0" rtl="0" algn="r">
              <a:lnSpc>
                <a:spcPct val="150000"/>
              </a:lnSpc>
              <a:spcBef>
                <a:spcPts val="1000"/>
              </a:spcBef>
              <a:spcAft>
                <a:spcPts val="1000"/>
              </a:spcAft>
              <a:buNone/>
            </a:pPr>
            <a:r>
              <a:t/>
            </a:r>
            <a:endParaRPr sz="800">
              <a:solidFill>
                <a:srgbClr val="202124"/>
              </a:solidFill>
              <a:latin typeface="Roboto Light"/>
              <a:ea typeface="Roboto Light"/>
              <a:cs typeface="Roboto Light"/>
              <a:sym typeface="Roboto Light"/>
            </a:endParaRPr>
          </a:p>
        </p:txBody>
      </p:sp>
      <p:sp>
        <p:nvSpPr>
          <p:cNvPr id="53" name="Google Shape;53;p7"/>
          <p:cNvSpPr/>
          <p:nvPr/>
        </p:nvSpPr>
        <p:spPr>
          <a:xfrm>
            <a:off x="457175"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"sustainability"</a:t>
            </a:r>
            <a:r>
              <a:rPr b="1" lang="en" sz="1300">
                <a:solidFill>
                  <a:srgbClr val="202124"/>
                </a:solidFill>
                <a:latin typeface="Google Sans"/>
                <a:ea typeface="Google Sans"/>
                <a:cs typeface="Google Sans"/>
                <a:sym typeface="Google Sans"/>
              </a:rPr>
              <a:t> (sostenibilidad) han crecido en todo el mundo en más de un 30 %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"sustainability meaning" (significado de sostenibilidad), "what is sustainability" (¿qué es la sostenibilidad?), "environmental sustainability" (sostenibilidad medioambiental) y "sustainability definition" (definición de sostenibilidad)</a:t>
            </a:r>
            <a:endParaRPr i="1" sz="800">
              <a:solidFill>
                <a:srgbClr val="666666"/>
              </a:solidFill>
              <a:latin typeface="Roboto"/>
              <a:ea typeface="Roboto"/>
              <a:cs typeface="Roboto"/>
              <a:sym typeface="Roboto"/>
            </a:endParaRPr>
          </a:p>
        </p:txBody>
      </p:sp>
      <p:sp>
        <p:nvSpPr>
          <p:cNvPr id="54" name="Google Shape;54;p7"/>
          <p:cNvSpPr/>
          <p:nvPr/>
        </p:nvSpPr>
        <p:spPr>
          <a:xfrm>
            <a:off x="457175"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"charity shops" </a:t>
            </a:r>
            <a:r>
              <a:rPr b="1" lang="en" sz="1300">
                <a:solidFill>
                  <a:srgbClr val="202124"/>
                </a:solidFill>
                <a:latin typeface="Google Sans"/>
                <a:ea typeface="Google Sans"/>
                <a:cs typeface="Google Sans"/>
                <a:sym typeface="Google Sans"/>
              </a:rPr>
              <a:t>(tiendas de caridad) han crecido en todo el mundo en más de un 90 %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"charity shops near me" (tiendas de caridad cerca de mí), "furniture charity shops near me" (tiendas de caridad que vendan muebles cerca de mí), "are charity shops taking donations" (¿las tiendas de caridad aceptan donaciones?) y "charity shops online" (tiendas de caridad online)</a:t>
            </a:r>
            <a:endParaRPr b="1" sz="800">
              <a:solidFill>
                <a:srgbClr val="202124"/>
              </a:solidFill>
              <a:latin typeface="Roboto"/>
              <a:ea typeface="Roboto"/>
              <a:cs typeface="Roboto"/>
              <a:sym typeface="Roboto"/>
            </a:endParaRPr>
          </a:p>
        </p:txBody>
      </p:sp>
      <p:sp>
        <p:nvSpPr>
          <p:cNvPr id="55" name="Google Shape;55;p7"/>
          <p:cNvSpPr/>
          <p:nvPr/>
        </p:nvSpPr>
        <p:spPr>
          <a:xfrm>
            <a:off x="3975250" y="1696300"/>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a:t>
            </a:r>
            <a:r>
              <a:rPr b="1" lang="en" sz="1300">
                <a:solidFill>
                  <a:srgbClr val="34A853"/>
                </a:solidFill>
                <a:latin typeface="Google Sans"/>
                <a:ea typeface="Google Sans"/>
                <a:cs typeface="Google Sans"/>
                <a:sym typeface="Google Sans"/>
              </a:rPr>
              <a:t>"volunteer opportunities near" </a:t>
            </a:r>
            <a:r>
              <a:rPr b="1" lang="en" sz="1300">
                <a:solidFill>
                  <a:srgbClr val="202124"/>
                </a:solidFill>
                <a:latin typeface="Google Sans"/>
                <a:ea typeface="Google Sans"/>
                <a:cs typeface="Google Sans"/>
                <a:sym typeface="Google Sans"/>
              </a:rPr>
              <a:t>(oportunidades de voluntariado cerca de mí) han crecido en todo el mundo en más de un 200 %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"animal volunteer opportunities near me" (oportunidades de voluntariado con animales cerca de mí), "teen volunteer opportunities near me" (oportunidades de voluntariado para adolescentes cerca de mí), "youth volunteer opportunities near me" (oportunidades de voluntariado juvenil cerca de mí) y "healthcare volunteer opportunities near me" (oportunidades de voluntariado en el sector sanitario cerca de mí)</a:t>
            </a:r>
            <a:endParaRPr b="1" sz="800">
              <a:solidFill>
                <a:srgbClr val="202124"/>
              </a:solidFill>
              <a:latin typeface="Roboto"/>
              <a:ea typeface="Roboto"/>
              <a:cs typeface="Roboto"/>
              <a:sym typeface="Roboto"/>
            </a:endParaRPr>
          </a:p>
        </p:txBody>
      </p:sp>
      <p:sp>
        <p:nvSpPr>
          <p:cNvPr id="56" name="Google Shape;56;p7"/>
          <p:cNvSpPr/>
          <p:nvPr/>
        </p:nvSpPr>
        <p:spPr>
          <a:xfrm>
            <a:off x="3975250" y="5575883"/>
            <a:ext cx="3336900" cy="3713400"/>
          </a:xfrm>
          <a:prstGeom prst="roundRect">
            <a:avLst>
              <a:gd fmla="val 4473" name="adj"/>
            </a:avLst>
          </a:prstGeom>
          <a:solidFill>
            <a:srgbClr val="FFFFFF"/>
          </a:solidFill>
          <a:ln cap="flat" cmpd="sng" w="9525">
            <a:solidFill>
              <a:srgbClr val="D9D9D9"/>
            </a:solidFill>
            <a:prstDash val="solid"/>
            <a:round/>
            <a:headEnd len="sm" w="sm" type="none"/>
            <a:tailEnd len="sm" w="sm" type="none"/>
          </a:ln>
          <a:effectLst>
            <a:outerShdw blurRad="314325" rotWithShape="0" algn="bl" dist="19050">
              <a:srgbClr val="000000">
                <a:alpha val="7000"/>
              </a:srgbClr>
            </a:outerShdw>
          </a:effectLst>
        </p:spPr>
        <p:txBody>
          <a:bodyPr anchorCtr="0" anchor="t" bIns="91425" lIns="365750" spcFirstLastPara="1" rIns="384025" wrap="square" tIns="365750">
            <a:noAutofit/>
          </a:bodyPr>
          <a:lstStyle/>
          <a:p>
            <a:pPr indent="0" lvl="0" marL="0" rtl="0" algn="l">
              <a:lnSpc>
                <a:spcPct val="100000"/>
              </a:lnSpc>
              <a:spcBef>
                <a:spcPts val="0"/>
              </a:spcBef>
              <a:spcAft>
                <a:spcPts val="0"/>
              </a:spcAft>
              <a:buNone/>
            </a:pPr>
            <a:r>
              <a:rPr b="1" lang="en" sz="1300">
                <a:solidFill>
                  <a:srgbClr val="202124"/>
                </a:solidFill>
                <a:latin typeface="Google Sans"/>
                <a:ea typeface="Google Sans"/>
                <a:cs typeface="Google Sans"/>
                <a:sym typeface="Google Sans"/>
              </a:rPr>
              <a:t>Las búsquedas de imágenes de </a:t>
            </a:r>
            <a:r>
              <a:rPr b="1" lang="en" sz="1300">
                <a:solidFill>
                  <a:srgbClr val="34A853"/>
                </a:solidFill>
                <a:latin typeface="Google Sans"/>
                <a:ea typeface="Google Sans"/>
                <a:cs typeface="Google Sans"/>
                <a:sym typeface="Google Sans"/>
              </a:rPr>
              <a:t>"environment" </a:t>
            </a:r>
            <a:r>
              <a:rPr b="1" lang="en" sz="1300">
                <a:solidFill>
                  <a:srgbClr val="202124"/>
                </a:solidFill>
                <a:latin typeface="Google Sans"/>
                <a:ea typeface="Google Sans"/>
                <a:cs typeface="Google Sans"/>
                <a:sym typeface="Google Sans"/>
              </a:rPr>
              <a:t>(medioambiente) han crecido en todo el mundo en más de un 70 % en comparación con el año pasado.</a:t>
            </a:r>
            <a:endParaRPr b="1" sz="1300">
              <a:solidFill>
                <a:srgbClr val="202124"/>
              </a:solidFill>
              <a:latin typeface="Google Sans"/>
              <a:ea typeface="Google Sans"/>
              <a:cs typeface="Google Sans"/>
              <a:sym typeface="Google Sans"/>
            </a:endParaRPr>
          </a:p>
          <a:p>
            <a:pPr indent="0" lvl="0" marL="0" rtl="0" algn="l">
              <a:lnSpc>
                <a:spcPct val="100000"/>
              </a:lnSpc>
              <a:spcBef>
                <a:spcPts val="0"/>
              </a:spcBef>
              <a:spcAft>
                <a:spcPts val="0"/>
              </a:spcAft>
              <a:buNone/>
            </a:pPr>
            <a:r>
              <a:t/>
            </a:r>
            <a:endParaRPr sz="800">
              <a:solidFill>
                <a:srgbClr val="202124"/>
              </a:solidFill>
              <a:latin typeface="Roboto"/>
              <a:ea typeface="Roboto"/>
              <a:cs typeface="Roboto"/>
              <a:sym typeface="Roboto"/>
            </a:endParaRPr>
          </a:p>
          <a:p>
            <a:pPr indent="0" lvl="0" marL="0" marR="0" rtl="0" algn="l">
              <a:lnSpc>
                <a:spcPct val="115000"/>
              </a:lnSpc>
              <a:spcBef>
                <a:spcPts val="0"/>
              </a:spcBef>
              <a:spcAft>
                <a:spcPts val="1000"/>
              </a:spcAft>
              <a:buNone/>
            </a:pPr>
            <a:r>
              <a:rPr lang="en" sz="800">
                <a:solidFill>
                  <a:srgbClr val="202124"/>
                </a:solidFill>
                <a:latin typeface="Roboto"/>
                <a:ea typeface="Roboto"/>
                <a:cs typeface="Roboto"/>
                <a:sym typeface="Roboto"/>
              </a:rPr>
              <a:t>Estas son algunas de las búsquedas principales: </a:t>
            </a:r>
            <a:br>
              <a:rPr lang="en" sz="800">
                <a:solidFill>
                  <a:srgbClr val="202124"/>
                </a:solidFill>
                <a:latin typeface="Roboto"/>
                <a:ea typeface="Roboto"/>
                <a:cs typeface="Roboto"/>
                <a:sym typeface="Roboto"/>
              </a:rPr>
            </a:br>
            <a:r>
              <a:rPr lang="en" sz="800">
                <a:solidFill>
                  <a:srgbClr val="202124"/>
                </a:solidFill>
                <a:latin typeface="Roboto"/>
                <a:ea typeface="Roboto"/>
                <a:cs typeface="Roboto"/>
                <a:sym typeface="Roboto"/>
              </a:rPr>
              <a:t>"environment day" (día del medioambiente), "world environment day" (día mundial del medioambiente), "save environment drawing" (dibujo sobre cuidar el medioambiente), "environment day poster" (póster del día del medioambiente) y "environment" (medioambiente)</a:t>
            </a:r>
            <a:endParaRPr sz="800">
              <a:solidFill>
                <a:srgbClr val="202124"/>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ink with Google - embedded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