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058400" cx="77724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Google Sans"/>
      <p:regular r:id="rId14"/>
      <p:bold r:id="rId15"/>
      <p:italic r:id="rId16"/>
      <p:boldItalic r:id="rId17"/>
    </p:embeddedFont>
    <p:embeddedFont>
      <p:font typeface="Google Sans Medium"/>
      <p:regular r:id="rId18"/>
      <p:bold r:id="rId19"/>
      <p:italic r:id="rId20"/>
      <p:boldItalic r:id="rId21"/>
    </p:embeddedFont>
    <p:embeddedFont>
      <p:font typeface="Roboto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Medium-italic.fntdata"/><Relationship Id="rId22" Type="http://schemas.openxmlformats.org/officeDocument/2006/relationships/font" Target="fonts/RobotoLight-regular.fntdata"/><Relationship Id="rId21" Type="http://schemas.openxmlformats.org/officeDocument/2006/relationships/font" Target="fonts/GoogleSansMedium-boldItalic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5" Type="http://schemas.openxmlformats.org/officeDocument/2006/relationships/font" Target="fonts/GoogleSans-bold.fntdata"/><Relationship Id="rId14" Type="http://schemas.openxmlformats.org/officeDocument/2006/relationships/font" Target="fonts/GoogleSans-regular.fntdata"/><Relationship Id="rId17" Type="http://schemas.openxmlformats.org/officeDocument/2006/relationships/font" Target="fonts/GoogleSans-boldItalic.fntdata"/><Relationship Id="rId16" Type="http://schemas.openxmlformats.org/officeDocument/2006/relationships/font" Target="fonts/GoogleSans-italic.fntdata"/><Relationship Id="rId19" Type="http://schemas.openxmlformats.org/officeDocument/2006/relationships/font" Target="fonts/GoogleSansMedium-bold.fntdata"/><Relationship Id="rId18" Type="http://schemas.openxmlformats.org/officeDocument/2006/relationships/font" Target="fonts/GoogleSa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2ffe6667a_2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ge2ffe6667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e2ffe6667a_2_1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e2ffe6667a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e2ffe6667a_2_2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e2ffe6667a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2ffe6667a_2_3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e2ffe6667a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972464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6972464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6972464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 algn="r">
              <a:buNone/>
              <a:defRPr sz="1600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44025" y="377400"/>
            <a:ext cx="4002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23821" y="9560008"/>
            <a:ext cx="1319088" cy="28029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57175" y="1696300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d'images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candidature à un emploi 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ont augmenté de plus de 100 %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"lettre de motivation pour une candidature", "exemple de lettre de motivation pour une candidature", "CV pour une candidature", "exemple de CV pour une candidature"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57175" y="5575883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e-mail de suivi après un entretien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100 %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"e-mail de relance après un entretien", "e-mail de relance pour le suivi d'un entretien", "e-mail de relance court et cordial après un entretien", "deuxième e-mail de relance après un entretien"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3975250" y="1696300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équilibre travail-vie personnelle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40 %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"équilibre travail-vie personnelle", "signification d'équilibre travail-vie personnelle", "qu'est-ce que l'équilibre travail-vie personnelle", "définition d'équilibre travail-vie personnelle"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3975250" y="5575883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comment écrire une lettre de démission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60 %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"comment écrire une lettre de démission", "comment écrire une lettre de démission professionnelle", "comment écrire une lettre de démission royaume-uni"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1753475" y="652750"/>
            <a:ext cx="60189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4A853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À la recherche d'un nouvel emploi</a:t>
            </a:r>
            <a:endParaRPr sz="2700">
              <a:solidFill>
                <a:srgbClr val="34A853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>
            <a:off x="137575" y="76199"/>
            <a:ext cx="1523775" cy="15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2250500" y="9457400"/>
            <a:ext cx="51111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02124"/>
                </a:solidFill>
                <a:latin typeface="Roboto Light"/>
                <a:ea typeface="Roboto Light"/>
                <a:cs typeface="Roboto Light"/>
                <a:sym typeface="Roboto Light"/>
              </a:rPr>
              <a:t>Données Google sur les recherches mondiales en anglais pour la période du 27 avril au 25 juin 2021 comparée à la période du 27 avril au 25 juin 2020.</a:t>
            </a:r>
            <a:endParaRPr sz="80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457175" y="1696300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demande de passeport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100 %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"état de la demande de passeport", "demande de passeport en ligne", "demander un passeport en ligne"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457175" y="5575883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conditions d'obtention d'un visa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80 %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"conditions d'obtention d'un visa pour les citoyens indiens", "conditions d'obtention d'un visa pour les citoyens canadiens", "visa de visite turc pour le pakistan 2021"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3975250" y="1696300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besoin de passeport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200 % en un an à l'échelle mondiale. 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"faut-il un passeport pour se rendre à hawaï", "faut-il un passeport pour se rendre aux bahamas", "faut-il un passeport pour se rendre à porto rico"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8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3975250" y="5575883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pour les voyages internationaux 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ont augmenté de plus de 1 000 %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"quel vaccin est approuvé pour les voyages internationaux", "quand le canada ouvrira-t-il ses frontières pour les voyages internationaux", "le vaccin contre la covid sera-t-il obligatoire pour les voyages internationaux"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1753475" y="652750"/>
            <a:ext cx="60189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4A853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Voyager à l'étranger</a:t>
            </a:r>
            <a:endParaRPr sz="2700">
              <a:solidFill>
                <a:srgbClr val="34A853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>
            <a:off x="137575" y="76199"/>
            <a:ext cx="1523775" cy="15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/>
        </p:nvSpPr>
        <p:spPr>
          <a:xfrm>
            <a:off x="2250500" y="9457400"/>
            <a:ext cx="51111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02124"/>
                </a:solidFill>
                <a:latin typeface="Roboto Light"/>
                <a:ea typeface="Roboto Light"/>
                <a:cs typeface="Roboto Light"/>
                <a:sym typeface="Roboto Light"/>
              </a:rPr>
              <a:t>Données Google sur les recherches mondiales en anglais pour la période du 27 avril au 25 juin 2021 comparée à la période du 27 avril au 25 juin 2020.</a:t>
            </a:r>
            <a:endParaRPr sz="80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457175" y="1696300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prêts étudiants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900 %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"prêts étudiants", "prêts personnels étudiants", "prêts étudiants royaume-uni", "prêts personnels pour étudiants sans revenus"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457175" y="5575883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magasins de seconde main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300 %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"magasins de seconde main", "magasins de seconde main à proximité", "magasins de seconde main en ligne", "magasins de seconde main à calgary")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3975250" y="1696300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sans frais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90 %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"banques sans frais", "cartes prépayées rechargeables sans frais", "cartes prépayées sans frais", "cartes de débit prépayées sans frais"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8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3975250" y="5575883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applis à paiement différé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200 %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"applis à paiement différé inde", "applis à paiement différé australie", "applis à paiement différé royaume-uni", "applis à paiement différé sans vérification de solvabilité"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1753475" y="652750"/>
            <a:ext cx="60189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4A853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Des dépenses serrées</a:t>
            </a:r>
            <a:endParaRPr sz="2700">
              <a:solidFill>
                <a:srgbClr val="34A853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>
            <a:off x="137575" y="76199"/>
            <a:ext cx="1523775" cy="15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/>
        </p:nvSpPr>
        <p:spPr>
          <a:xfrm>
            <a:off x="2250500" y="9457400"/>
            <a:ext cx="51111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02124"/>
                </a:solidFill>
                <a:latin typeface="Roboto Light"/>
                <a:ea typeface="Roboto Light"/>
                <a:cs typeface="Roboto Light"/>
                <a:sym typeface="Roboto Light"/>
              </a:rPr>
              <a:t>Données Google sur les recherches mondiales en anglais pour la période du 27 avril au 25 juin 2021 comparée à la période du 27 avril au 25 juin 2020.</a:t>
            </a:r>
            <a:endParaRPr sz="80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/>
        </p:nvSpPr>
        <p:spPr>
          <a:xfrm>
            <a:off x="1753475" y="652750"/>
            <a:ext cx="60189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34A853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De bonnes actions</a:t>
            </a:r>
            <a:endParaRPr sz="2700">
              <a:solidFill>
                <a:srgbClr val="34A853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34A853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34A853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>
            <a:off x="137575" y="76199"/>
            <a:ext cx="1523775" cy="15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/>
          <p:nvPr/>
        </p:nvSpPr>
        <p:spPr>
          <a:xfrm>
            <a:off x="457175" y="1696300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développement durable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30 %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"développement durable signification", "qu'est-ce que le développement durable", "durabilité environnementale", "définition de développement durable"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457175" y="5575883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boutiques solidaires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90 %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"boutiques solidaires à proximité", "boutiques solidaires de meubles à proximité", "les boutiques solidaires acceptent-elles les dons", "boutiques solidaires en ligne"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975250" y="1696300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de type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bénévolat à proximité 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ont augmenté de plus de 200 %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"bénévolat pour les animaux à proximité", "bénévolat pour les ados à proximité", "bénévolat pour les jeunes à proximité", "bénévolat dans le secteur de la santé à proximité"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3975250" y="5575883"/>
            <a:ext cx="3336900" cy="3713400"/>
          </a:xfrm>
          <a:prstGeom prst="roundRect">
            <a:avLst>
              <a:gd fmla="val 4473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314325" rotWithShape="0" algn="bl" dist="19050">
              <a:srgbClr val="000000">
                <a:alpha val="7000"/>
              </a:srgbClr>
            </a:outerShdw>
          </a:effectLst>
        </p:spPr>
        <p:txBody>
          <a:bodyPr anchorCtr="0" anchor="t" bIns="91425" lIns="365750" spcFirstLastPara="1" rIns="384025" wrap="square" tIns="365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Les recherches d'images pour </a:t>
            </a:r>
            <a:r>
              <a:rPr b="1" lang="en" sz="16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environnement</a:t>
            </a:r>
            <a:r>
              <a:rPr b="1" lang="en" sz="1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ont augmenté de plus de 70 % en un an à l'échelle mondiale.</a:t>
            </a:r>
            <a:endParaRPr b="1" sz="16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Parmi les plus fréquentes :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"journée de l'environnement", "journée mondiale de l'environnement", "illustration sauvons l'environnement", "affiche de la journée de l'environnement", "environnement"</a:t>
            </a:r>
            <a:endParaRPr sz="10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2250500" y="9457400"/>
            <a:ext cx="51111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02124"/>
                </a:solidFill>
                <a:latin typeface="Roboto Light"/>
                <a:ea typeface="Roboto Light"/>
                <a:cs typeface="Roboto Light"/>
                <a:sym typeface="Roboto Light"/>
              </a:rPr>
              <a:t>Données Google sur les recherches mondiales en anglais pour la période du 27 avril au 25 juin 2021 comparée à la période du 27 avril au 25 juin 2020.</a:t>
            </a:r>
            <a:endParaRPr sz="80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ink with Google - embedded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