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0" r:id="rId4"/>
  </p:sldMasterIdLst>
  <p:notesMasterIdLst>
    <p:notesMasterId r:id="rId5"/>
  </p:notesMasterIdLst>
  <p:sldIdLst>
    <p:sldId id="256" r:id="rId6"/>
    <p:sldId id="257" r:id="rId7"/>
    <p:sldId id="258" r:id="rId8"/>
    <p:sldId id="259" r:id="rId9"/>
  </p:sldIdLst>
  <p:sldSz cy="10058400" cx="7772400"/>
  <p:notesSz cx="6858000" cy="9144000"/>
  <p:embeddedFontLst>
    <p:embeddedFont>
      <p:font typeface="Roboto"/>
      <p:regular r:id="rId10"/>
      <p:bold r:id="rId11"/>
      <p:italic r:id="rId12"/>
      <p:boldItalic r:id="rId13"/>
    </p:embeddedFont>
    <p:embeddedFont>
      <p:font typeface="Google Sans"/>
      <p:regular r:id="rId14"/>
      <p:bold r:id="rId15"/>
      <p:italic r:id="rId16"/>
      <p:boldItalic r:id="rId17"/>
    </p:embeddedFont>
    <p:embeddedFont>
      <p:font typeface="Google Sans Medium"/>
      <p:regular r:id="rId18"/>
      <p:bold r:id="rId19"/>
      <p:italic r:id="rId20"/>
      <p:boldItalic r:id="rId21"/>
    </p:embeddedFont>
    <p:embeddedFont>
      <p:font typeface="Roboto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oogleSansMedium-italic.fntdata"/><Relationship Id="rId22" Type="http://schemas.openxmlformats.org/officeDocument/2006/relationships/font" Target="fonts/RobotoLight-regular.fntdata"/><Relationship Id="rId21" Type="http://schemas.openxmlformats.org/officeDocument/2006/relationships/font" Target="fonts/GoogleSansMedium-boldItalic.fntdata"/><Relationship Id="rId24" Type="http://schemas.openxmlformats.org/officeDocument/2006/relationships/font" Target="fonts/RobotoLight-italic.fntdata"/><Relationship Id="rId23" Type="http://schemas.openxmlformats.org/officeDocument/2006/relationships/font" Target="fonts/Roboto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5" Type="http://schemas.openxmlformats.org/officeDocument/2006/relationships/font" Target="fonts/GoogleSans-bold.fntdata"/><Relationship Id="rId14" Type="http://schemas.openxmlformats.org/officeDocument/2006/relationships/font" Target="fonts/GoogleSans-regular.fntdata"/><Relationship Id="rId17" Type="http://schemas.openxmlformats.org/officeDocument/2006/relationships/font" Target="fonts/GoogleSans-boldItalic.fntdata"/><Relationship Id="rId16" Type="http://schemas.openxmlformats.org/officeDocument/2006/relationships/font" Target="fonts/GoogleSans-italic.fntdata"/><Relationship Id="rId19" Type="http://schemas.openxmlformats.org/officeDocument/2006/relationships/font" Target="fonts/GoogleSansMedium-bold.fntdata"/><Relationship Id="rId18" Type="http://schemas.openxmlformats.org/officeDocument/2006/relationships/font" Target="fonts/GoogleSans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 name="Shape 13"/>
        <p:cNvGrpSpPr/>
        <p:nvPr/>
      </p:nvGrpSpPr>
      <p:grpSpPr>
        <a:xfrm>
          <a:off x="0" y="0"/>
          <a:ext cx="0" cy="0"/>
          <a:chOff x="0" y="0"/>
          <a:chExt cx="0" cy="0"/>
        </a:xfrm>
      </p:grpSpPr>
      <p:sp>
        <p:nvSpPr>
          <p:cNvPr id="14" name="Google Shape;14;ge2ffe6667a_2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 name="Google Shape;15;ge2ffe6667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ge2ffe6667a_2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 name="Google Shape;26;ge2ffe6667a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e2ffe6667a_2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 name="Google Shape;37;ge2ffe6667a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e2ffe6667a_2_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e2ffe6667a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6972464"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3"/>
          <p:cNvSpPr txBox="1"/>
          <p:nvPr>
            <p:ph idx="12" type="sldNum"/>
          </p:nvPr>
        </p:nvSpPr>
        <p:spPr>
          <a:xfrm>
            <a:off x="6972464" y="9119180"/>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6972464" y="9119180"/>
            <a:ext cx="466500" cy="769800"/>
          </a:xfrm>
          <a:prstGeom prst="rect">
            <a:avLst/>
          </a:prstGeom>
          <a:noFill/>
          <a:ln>
            <a:noFill/>
          </a:ln>
        </p:spPr>
        <p:txBody>
          <a:bodyPr anchorCtr="0" anchor="ctr" bIns="91425" lIns="91425" spcFirstLastPara="1" rIns="91425" wrap="square" tIns="91425">
            <a:noAutofit/>
          </a:bodyPr>
          <a:lstStyle>
            <a:lvl1pPr lvl="0" rtl="0" algn="r">
              <a:buNone/>
              <a:defRPr sz="1600">
                <a:solidFill>
                  <a:srgbClr val="80868B"/>
                </a:solidFill>
                <a:latin typeface="Google Sans"/>
                <a:ea typeface="Google Sans"/>
                <a:cs typeface="Google Sans"/>
                <a:sym typeface="Google Sans"/>
              </a:defRPr>
            </a:lvl1pPr>
            <a:lvl2pPr lvl="1" rtl="0" algn="r">
              <a:buNone/>
              <a:defRPr sz="1600">
                <a:solidFill>
                  <a:srgbClr val="80868B"/>
                </a:solidFill>
                <a:latin typeface="Google Sans"/>
                <a:ea typeface="Google Sans"/>
                <a:cs typeface="Google Sans"/>
                <a:sym typeface="Google Sans"/>
              </a:defRPr>
            </a:lvl2pPr>
            <a:lvl3pPr lvl="2" rtl="0" algn="r">
              <a:buNone/>
              <a:defRPr sz="1600">
                <a:solidFill>
                  <a:srgbClr val="80868B"/>
                </a:solidFill>
                <a:latin typeface="Google Sans"/>
                <a:ea typeface="Google Sans"/>
                <a:cs typeface="Google Sans"/>
                <a:sym typeface="Google Sans"/>
              </a:defRPr>
            </a:lvl3pPr>
            <a:lvl4pPr lvl="3" rtl="0" algn="r">
              <a:buNone/>
              <a:defRPr sz="1600">
                <a:solidFill>
                  <a:srgbClr val="80868B"/>
                </a:solidFill>
                <a:latin typeface="Google Sans"/>
                <a:ea typeface="Google Sans"/>
                <a:cs typeface="Google Sans"/>
                <a:sym typeface="Google Sans"/>
              </a:defRPr>
            </a:lvl4pPr>
            <a:lvl5pPr lvl="4" rtl="0" algn="r">
              <a:buNone/>
              <a:defRPr sz="1600">
                <a:solidFill>
                  <a:srgbClr val="80868B"/>
                </a:solidFill>
                <a:latin typeface="Google Sans"/>
                <a:ea typeface="Google Sans"/>
                <a:cs typeface="Google Sans"/>
                <a:sym typeface="Google Sans"/>
              </a:defRPr>
            </a:lvl5pPr>
            <a:lvl6pPr lvl="5" rtl="0" algn="r">
              <a:buNone/>
              <a:defRPr sz="1600">
                <a:solidFill>
                  <a:srgbClr val="80868B"/>
                </a:solidFill>
                <a:latin typeface="Google Sans"/>
                <a:ea typeface="Google Sans"/>
                <a:cs typeface="Google Sans"/>
                <a:sym typeface="Google Sans"/>
              </a:defRPr>
            </a:lvl6pPr>
            <a:lvl7pPr lvl="6" rtl="0" algn="r">
              <a:buNone/>
              <a:defRPr sz="1600">
                <a:solidFill>
                  <a:srgbClr val="80868B"/>
                </a:solidFill>
                <a:latin typeface="Google Sans"/>
                <a:ea typeface="Google Sans"/>
                <a:cs typeface="Google Sans"/>
                <a:sym typeface="Google Sans"/>
              </a:defRPr>
            </a:lvl7pPr>
            <a:lvl8pPr lvl="7" rtl="0" algn="r">
              <a:buNone/>
              <a:defRPr sz="1600">
                <a:solidFill>
                  <a:srgbClr val="80868B"/>
                </a:solidFill>
                <a:latin typeface="Google Sans"/>
                <a:ea typeface="Google Sans"/>
                <a:cs typeface="Google Sans"/>
                <a:sym typeface="Google Sans"/>
              </a:defRPr>
            </a:lvl8pPr>
            <a:lvl9pPr lvl="8" rtl="0" algn="r">
              <a:buNone/>
              <a:defRPr sz="1600">
                <a:solidFill>
                  <a:srgbClr val="80868B"/>
                </a:solidFill>
                <a:latin typeface="Google Sans"/>
                <a:ea typeface="Google Sans"/>
                <a:cs typeface="Google Sans"/>
                <a:sym typeface="Google Sans"/>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1"/>
          <p:cNvSpPr/>
          <p:nvPr/>
        </p:nvSpPr>
        <p:spPr>
          <a:xfrm>
            <a:off x="444025" y="377400"/>
            <a:ext cx="4002000" cy="7698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3C4043"/>
              </a:buClr>
              <a:buSzPts val="1100"/>
              <a:buFont typeface="Arial"/>
              <a:buNone/>
            </a:pPr>
            <a:r>
              <a:t/>
            </a:r>
            <a:endParaRPr sz="4800">
              <a:solidFill>
                <a:srgbClr val="3C4043"/>
              </a:solidFill>
              <a:latin typeface="Google Sans"/>
              <a:ea typeface="Google Sans"/>
              <a:cs typeface="Google Sans"/>
              <a:sym typeface="Google Sans"/>
            </a:endParaRPr>
          </a:p>
        </p:txBody>
      </p:sp>
      <p:pic>
        <p:nvPicPr>
          <p:cNvPr id="8" name="Google Shape;8;p1"/>
          <p:cNvPicPr preferRelativeResize="0"/>
          <p:nvPr/>
        </p:nvPicPr>
        <p:blipFill>
          <a:blip r:embed="rId1">
            <a:alphaModFix/>
          </a:blip>
          <a:stretch>
            <a:fillRect/>
          </a:stretch>
        </p:blipFill>
        <p:spPr>
          <a:xfrm>
            <a:off x="423821" y="9560008"/>
            <a:ext cx="1319088" cy="28029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 name="Shape 16"/>
        <p:cNvGrpSpPr/>
        <p:nvPr/>
      </p:nvGrpSpPr>
      <p:grpSpPr>
        <a:xfrm>
          <a:off x="0" y="0"/>
          <a:ext cx="0" cy="0"/>
          <a:chOff x="0" y="0"/>
          <a:chExt cx="0" cy="0"/>
        </a:xfrm>
      </p:grpSpPr>
      <p:sp>
        <p:nvSpPr>
          <p:cNvPr id="17" name="Google Shape;17;p4"/>
          <p:cNvSpPr/>
          <p:nvPr/>
        </p:nvSpPr>
        <p:spPr>
          <a:xfrm>
            <a:off x="457175"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300">
                <a:solidFill>
                  <a:srgbClr val="34A853"/>
                </a:solidFill>
                <a:latin typeface="Google Sans"/>
                <a:ea typeface="Google Sans"/>
                <a:cs typeface="Google Sans"/>
                <a:sym typeface="Google Sans"/>
              </a:rPr>
              <a:t>"Job application" </a:t>
            </a:r>
            <a:r>
              <a:rPr b="1" lang="en" sz="1300">
                <a:solidFill>
                  <a:srgbClr val="202124"/>
                </a:solidFill>
                <a:latin typeface="Google Sans"/>
                <a:ea typeface="Google Sans"/>
                <a:cs typeface="Google Sans"/>
                <a:sym typeface="Google Sans"/>
              </a:rPr>
              <a:t>(iş başvurusu) sorgusu için yapılan görsel aramalarının sayısında dünya genelinde yıldan yıla %100'ün üzerinde artış görüldü.</a:t>
            </a:r>
            <a:endParaRPr b="1" sz="1300">
              <a:solidFill>
                <a:srgbClr val="202124"/>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850">
              <a:solidFill>
                <a:srgbClr val="202124"/>
              </a:solidFill>
              <a:latin typeface="Roboto"/>
              <a:ea typeface="Roboto"/>
              <a:cs typeface="Roboto"/>
              <a:sym typeface="Roboto"/>
            </a:endParaRPr>
          </a:p>
          <a:p>
            <a:pPr indent="0" lvl="0" marL="0" marR="0" rtl="0" algn="l">
              <a:lnSpc>
                <a:spcPct val="115000"/>
              </a:lnSpc>
              <a:spcBef>
                <a:spcPts val="0"/>
              </a:spcBef>
              <a:spcAft>
                <a:spcPts val="0"/>
              </a:spcAft>
              <a:buNone/>
            </a:pPr>
            <a:r>
              <a:rPr lang="en" sz="850">
                <a:solidFill>
                  <a:srgbClr val="202124"/>
                </a:solidFill>
                <a:latin typeface="Roboto"/>
                <a:ea typeface="Roboto"/>
                <a:cs typeface="Roboto"/>
                <a:sym typeface="Roboto"/>
              </a:rPr>
              <a:t>Liste başı aramalar arasında şunlar yer alıyor: </a:t>
            </a:r>
            <a:endParaRPr sz="850">
              <a:solidFill>
                <a:srgbClr val="202124"/>
              </a:solidFill>
              <a:latin typeface="Roboto"/>
              <a:ea typeface="Roboto"/>
              <a:cs typeface="Roboto"/>
              <a:sym typeface="Roboto"/>
            </a:endParaRPr>
          </a:p>
          <a:p>
            <a:pPr indent="0" lvl="0" marL="0" marR="0" rtl="0" algn="l">
              <a:lnSpc>
                <a:spcPct val="115000"/>
              </a:lnSpc>
              <a:spcBef>
                <a:spcPts val="1000"/>
              </a:spcBef>
              <a:spcAft>
                <a:spcPts val="1000"/>
              </a:spcAft>
              <a:buNone/>
            </a:pPr>
            <a:r>
              <a:rPr lang="en" sz="850">
                <a:solidFill>
                  <a:srgbClr val="202124"/>
                </a:solidFill>
                <a:latin typeface="Roboto"/>
                <a:ea typeface="Roboto"/>
                <a:cs typeface="Roboto"/>
                <a:sym typeface="Roboto"/>
              </a:rPr>
              <a:t>"cover letter for job application" (iş başvurusu için ön yazı), "sample cover letter for job application" (iş başvurusu için ön yazı örneği), "resume for job application" (iş başvurusu için öz geçmiş), "resume sample for job application" (iş başvurusu için öz geçmiş örneği)</a:t>
            </a:r>
            <a:endParaRPr sz="850">
              <a:solidFill>
                <a:srgbClr val="202124"/>
              </a:solidFill>
              <a:latin typeface="Roboto"/>
              <a:ea typeface="Roboto"/>
              <a:cs typeface="Roboto"/>
              <a:sym typeface="Roboto"/>
            </a:endParaRPr>
          </a:p>
        </p:txBody>
      </p:sp>
      <p:sp>
        <p:nvSpPr>
          <p:cNvPr id="18" name="Google Shape;18;p4"/>
          <p:cNvSpPr/>
          <p:nvPr/>
        </p:nvSpPr>
        <p:spPr>
          <a:xfrm>
            <a:off x="457175"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300">
                <a:solidFill>
                  <a:srgbClr val="34A853"/>
                </a:solidFill>
                <a:latin typeface="Google Sans"/>
                <a:ea typeface="Google Sans"/>
                <a:cs typeface="Google Sans"/>
                <a:sym typeface="Google Sans"/>
              </a:rPr>
              <a:t>"Follow up email after interview"</a:t>
            </a:r>
            <a:r>
              <a:rPr b="1" lang="en" sz="1300">
                <a:solidFill>
                  <a:srgbClr val="202124"/>
                </a:solidFill>
                <a:latin typeface="Google Sans"/>
                <a:ea typeface="Google Sans"/>
                <a:cs typeface="Google Sans"/>
                <a:sym typeface="Google Sans"/>
              </a:rPr>
              <a:t> (mülakattan sonra takip e-postası) aramalarının sayısında dünya genelinde yıldan yıla %100'ün üzerinde artış görüldü.</a:t>
            </a:r>
            <a:endParaRPr b="1" sz="1300">
              <a:solidFill>
                <a:srgbClr val="202124"/>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850">
              <a:solidFill>
                <a:srgbClr val="202124"/>
              </a:solidFill>
              <a:latin typeface="Roboto"/>
              <a:ea typeface="Roboto"/>
              <a:cs typeface="Roboto"/>
              <a:sym typeface="Roboto"/>
            </a:endParaRPr>
          </a:p>
          <a:p>
            <a:pPr indent="0" lvl="0" marL="0" marR="0" rtl="0" algn="l">
              <a:lnSpc>
                <a:spcPct val="115000"/>
              </a:lnSpc>
              <a:spcBef>
                <a:spcPts val="0"/>
              </a:spcBef>
              <a:spcAft>
                <a:spcPts val="0"/>
              </a:spcAft>
              <a:buNone/>
            </a:pPr>
            <a:r>
              <a:rPr lang="en" sz="850">
                <a:solidFill>
                  <a:srgbClr val="202124"/>
                </a:solidFill>
                <a:latin typeface="Roboto"/>
                <a:ea typeface="Roboto"/>
                <a:cs typeface="Roboto"/>
                <a:sym typeface="Roboto"/>
              </a:rPr>
              <a:t>Liste başı aramalar arasında şunlar yer alıyor: </a:t>
            </a:r>
            <a:endParaRPr sz="850">
              <a:solidFill>
                <a:srgbClr val="202124"/>
              </a:solidFill>
              <a:latin typeface="Roboto"/>
              <a:ea typeface="Roboto"/>
              <a:cs typeface="Roboto"/>
              <a:sym typeface="Roboto"/>
            </a:endParaRPr>
          </a:p>
          <a:p>
            <a:pPr indent="0" lvl="0" marL="0" marR="0" rtl="0" algn="l">
              <a:lnSpc>
                <a:spcPct val="115000"/>
              </a:lnSpc>
              <a:spcBef>
                <a:spcPts val="1000"/>
              </a:spcBef>
              <a:spcAft>
                <a:spcPts val="1000"/>
              </a:spcAft>
              <a:buNone/>
            </a:pPr>
            <a:r>
              <a:rPr lang="en" sz="850">
                <a:solidFill>
                  <a:srgbClr val="202124"/>
                </a:solidFill>
                <a:latin typeface="Roboto"/>
                <a:ea typeface="Roboto"/>
                <a:cs typeface="Roboto"/>
                <a:sym typeface="Roboto"/>
              </a:rPr>
              <a:t>"follow up email after interview" (mülakattan sonra takip e-postası), "follow up email after interview status" (mülakattan sonra takip e-postasının durumu), "short and sweet follow up email after interview" (mülakattan sonra kısa ve samimi takip e-postası), "second follow up email after interview" (mülakattan sonra ikinci takip e-postası)</a:t>
            </a:r>
            <a:endParaRPr sz="850">
              <a:solidFill>
                <a:srgbClr val="202124"/>
              </a:solidFill>
              <a:latin typeface="Roboto"/>
              <a:ea typeface="Roboto"/>
              <a:cs typeface="Roboto"/>
              <a:sym typeface="Roboto"/>
            </a:endParaRPr>
          </a:p>
        </p:txBody>
      </p:sp>
      <p:sp>
        <p:nvSpPr>
          <p:cNvPr id="19" name="Google Shape;19;p4"/>
          <p:cNvSpPr/>
          <p:nvPr/>
        </p:nvSpPr>
        <p:spPr>
          <a:xfrm>
            <a:off x="3975250"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300">
                <a:solidFill>
                  <a:srgbClr val="34A853"/>
                </a:solidFill>
                <a:latin typeface="Google Sans"/>
                <a:ea typeface="Google Sans"/>
                <a:cs typeface="Google Sans"/>
                <a:sym typeface="Google Sans"/>
              </a:rPr>
              <a:t>"Work life balance"</a:t>
            </a:r>
            <a:r>
              <a:rPr b="1" lang="en" sz="1300">
                <a:solidFill>
                  <a:srgbClr val="202124"/>
                </a:solidFill>
                <a:latin typeface="Google Sans"/>
                <a:ea typeface="Google Sans"/>
                <a:cs typeface="Google Sans"/>
                <a:sym typeface="Google Sans"/>
              </a:rPr>
              <a:t> (iş-hayat dengesi) aramalarının sayısında dünya genelinde yıldan yıla %40'ın üzerinde artış görüldü.</a:t>
            </a:r>
            <a:endParaRPr b="1" sz="1300">
              <a:solidFill>
                <a:srgbClr val="202124"/>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850">
              <a:solidFill>
                <a:srgbClr val="202124"/>
              </a:solidFill>
              <a:latin typeface="Roboto"/>
              <a:ea typeface="Roboto"/>
              <a:cs typeface="Roboto"/>
              <a:sym typeface="Roboto"/>
            </a:endParaRPr>
          </a:p>
          <a:p>
            <a:pPr indent="0" lvl="0" marL="0" rtl="0" algn="l">
              <a:lnSpc>
                <a:spcPct val="115000"/>
              </a:lnSpc>
              <a:spcBef>
                <a:spcPts val="0"/>
              </a:spcBef>
              <a:spcAft>
                <a:spcPts val="0"/>
              </a:spcAft>
              <a:buNone/>
            </a:pPr>
            <a:r>
              <a:rPr lang="en" sz="850">
                <a:solidFill>
                  <a:srgbClr val="202124"/>
                </a:solidFill>
                <a:latin typeface="Roboto"/>
                <a:ea typeface="Roboto"/>
                <a:cs typeface="Roboto"/>
                <a:sym typeface="Roboto"/>
              </a:rPr>
              <a:t>Liste başı aramalar arasında şunlar yer alıyor: </a:t>
            </a:r>
            <a:endParaRPr sz="850">
              <a:solidFill>
                <a:srgbClr val="202124"/>
              </a:solidFill>
              <a:latin typeface="Roboto"/>
              <a:ea typeface="Roboto"/>
              <a:cs typeface="Roboto"/>
              <a:sym typeface="Roboto"/>
            </a:endParaRPr>
          </a:p>
          <a:p>
            <a:pPr indent="0" lvl="0" marL="0" rtl="0" algn="l">
              <a:lnSpc>
                <a:spcPct val="115000"/>
              </a:lnSpc>
              <a:spcBef>
                <a:spcPts val="1000"/>
              </a:spcBef>
              <a:spcAft>
                <a:spcPts val="1000"/>
              </a:spcAft>
              <a:buNone/>
            </a:pPr>
            <a:r>
              <a:rPr lang="en" sz="850">
                <a:solidFill>
                  <a:srgbClr val="202124"/>
                </a:solidFill>
                <a:latin typeface="Roboto"/>
                <a:ea typeface="Roboto"/>
                <a:cs typeface="Roboto"/>
                <a:sym typeface="Roboto"/>
              </a:rPr>
              <a:t>"work life balance" (iş-hayat dengesi), "work life balance meaning" (iş-hayat dengesinin anlamı), "what is work life balance" (iş-hayat dengesi nedir), "work life balance definition" (iş-hayat dengesinin tanımı)</a:t>
            </a:r>
            <a:endParaRPr sz="850">
              <a:solidFill>
                <a:srgbClr val="202124"/>
              </a:solidFill>
              <a:latin typeface="Roboto"/>
              <a:ea typeface="Roboto"/>
              <a:cs typeface="Roboto"/>
              <a:sym typeface="Roboto"/>
            </a:endParaRPr>
          </a:p>
        </p:txBody>
      </p:sp>
      <p:sp>
        <p:nvSpPr>
          <p:cNvPr id="20" name="Google Shape;20;p4"/>
          <p:cNvSpPr/>
          <p:nvPr/>
        </p:nvSpPr>
        <p:spPr>
          <a:xfrm>
            <a:off x="3975250"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300">
                <a:solidFill>
                  <a:srgbClr val="34A853"/>
                </a:solidFill>
                <a:latin typeface="Google Sans"/>
                <a:ea typeface="Google Sans"/>
                <a:cs typeface="Google Sans"/>
                <a:sym typeface="Google Sans"/>
              </a:rPr>
              <a:t>"How to write resignation letter"</a:t>
            </a:r>
            <a:r>
              <a:rPr b="1" lang="en" sz="1300">
                <a:solidFill>
                  <a:srgbClr val="202124"/>
                </a:solidFill>
                <a:latin typeface="Google Sans"/>
                <a:ea typeface="Google Sans"/>
                <a:cs typeface="Google Sans"/>
                <a:sym typeface="Google Sans"/>
              </a:rPr>
              <a:t> (istifa mektubu yazma) aramalarının sayısında dünya genelinde yıldan yıla %60'ın üzerinde artış görüldü.</a:t>
            </a:r>
            <a:endParaRPr b="1" sz="1300">
              <a:solidFill>
                <a:srgbClr val="202124"/>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850">
              <a:solidFill>
                <a:srgbClr val="202124"/>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850">
                <a:solidFill>
                  <a:srgbClr val="434343"/>
                </a:solidFill>
                <a:latin typeface="Roboto"/>
                <a:ea typeface="Roboto"/>
                <a:cs typeface="Roboto"/>
                <a:sym typeface="Roboto"/>
              </a:rPr>
              <a:t>Liste başı aramalar arasında şunlar yer alıyor: </a:t>
            </a:r>
            <a:endParaRPr sz="850">
              <a:solidFill>
                <a:srgbClr val="43434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850">
              <a:solidFill>
                <a:srgbClr val="43434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850">
                <a:solidFill>
                  <a:srgbClr val="434343"/>
                </a:solidFill>
                <a:latin typeface="Roboto"/>
                <a:ea typeface="Roboto"/>
                <a:cs typeface="Roboto"/>
                <a:sym typeface="Roboto"/>
              </a:rPr>
              <a:t>"how to write a resignation letter" (istifa mektubu yazma), "professional how to write a resignation letter" (profesyonel istifa mektubu yazma), "how to write a resignation letter uk" (istifa mektubu yazma Birleşik Krallık)</a:t>
            </a:r>
            <a:endParaRPr sz="850">
              <a:solidFill>
                <a:srgbClr val="434343"/>
              </a:solidFill>
              <a:latin typeface="Roboto"/>
              <a:ea typeface="Roboto"/>
              <a:cs typeface="Roboto"/>
              <a:sym typeface="Roboto"/>
            </a:endParaRPr>
          </a:p>
        </p:txBody>
      </p:sp>
      <p:sp>
        <p:nvSpPr>
          <p:cNvPr id="21" name="Google Shape;21;p4"/>
          <p:cNvSpPr txBox="1"/>
          <p:nvPr/>
        </p:nvSpPr>
        <p:spPr>
          <a:xfrm>
            <a:off x="1753475" y="652750"/>
            <a:ext cx="6018900" cy="999900"/>
          </a:xfrm>
          <a:prstGeom prst="rect">
            <a:avLst/>
          </a:prstGeom>
          <a:noFill/>
          <a:ln>
            <a:noFill/>
          </a:ln>
        </p:spPr>
        <p:txBody>
          <a:bodyPr anchorCtr="0" anchor="t" bIns="0" lIns="0" spcFirstLastPara="1" rIns="91425" wrap="square" tIns="0">
            <a:noAutofit/>
          </a:bodyPr>
          <a:lstStyle/>
          <a:p>
            <a:pPr indent="0" lvl="0" marL="0" rtl="0" algn="l">
              <a:lnSpc>
                <a:spcPct val="115000"/>
              </a:lnSpc>
              <a:spcBef>
                <a:spcPts val="0"/>
              </a:spcBef>
              <a:spcAft>
                <a:spcPts val="0"/>
              </a:spcAft>
              <a:buNone/>
            </a:pPr>
            <a:r>
              <a:rPr lang="en" sz="2700">
                <a:solidFill>
                  <a:srgbClr val="34A853"/>
                </a:solidFill>
                <a:latin typeface="Google Sans Medium"/>
                <a:ea typeface="Google Sans Medium"/>
                <a:cs typeface="Google Sans Medium"/>
                <a:sym typeface="Google Sans Medium"/>
              </a:rPr>
              <a:t>Yeni İş Fırsatları Keşfetme</a:t>
            </a:r>
            <a:endParaRPr sz="2700">
              <a:solidFill>
                <a:srgbClr val="34A853"/>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t/>
            </a:r>
            <a:endParaRPr sz="1800">
              <a:solidFill>
                <a:srgbClr val="202124"/>
              </a:solidFill>
              <a:latin typeface="Google Sans Medium"/>
              <a:ea typeface="Google Sans Medium"/>
              <a:cs typeface="Google Sans Medium"/>
              <a:sym typeface="Google Sans Medium"/>
            </a:endParaRPr>
          </a:p>
        </p:txBody>
      </p:sp>
      <p:pic>
        <p:nvPicPr>
          <p:cNvPr id="22" name="Google Shape;22;p4"/>
          <p:cNvPicPr preferRelativeResize="0"/>
          <p:nvPr/>
        </p:nvPicPr>
        <p:blipFill rotWithShape="1">
          <a:blip r:embed="rId3">
            <a:alphaModFix/>
          </a:blip>
          <a:srcRect b="109" l="0" r="0" t="99"/>
          <a:stretch/>
        </p:blipFill>
        <p:spPr>
          <a:xfrm>
            <a:off x="137575" y="76199"/>
            <a:ext cx="1523775" cy="1520600"/>
          </a:xfrm>
          <a:prstGeom prst="rect">
            <a:avLst/>
          </a:prstGeom>
          <a:noFill/>
          <a:ln>
            <a:noFill/>
          </a:ln>
        </p:spPr>
      </p:pic>
      <p:sp>
        <p:nvSpPr>
          <p:cNvPr id="23" name="Google Shape;23;p4"/>
          <p:cNvSpPr txBox="1"/>
          <p:nvPr/>
        </p:nvSpPr>
        <p:spPr>
          <a:xfrm>
            <a:off x="863512" y="9533606"/>
            <a:ext cx="6498300" cy="3024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800">
                <a:solidFill>
                  <a:srgbClr val="202124"/>
                </a:solidFill>
                <a:latin typeface="Roboto Light"/>
                <a:ea typeface="Roboto Light"/>
                <a:cs typeface="Roboto Light"/>
                <a:sym typeface="Roboto Light"/>
              </a:rPr>
              <a:t>Google Verileri, Global İngilizce, 27 Nisan 2021-25 Haziran 2021 ve 27 Nisan 2020-25 Haziran 2020.</a:t>
            </a:r>
            <a:endParaRPr sz="800">
              <a:solidFill>
                <a:srgbClr val="202124"/>
              </a:solidFill>
              <a:latin typeface="Roboto Light"/>
              <a:ea typeface="Roboto Light"/>
              <a:cs typeface="Roboto Light"/>
              <a:sym typeface="Roboto Light"/>
            </a:endParaRPr>
          </a:p>
          <a:p>
            <a:pPr indent="0" lvl="0" marL="0" rtl="0" algn="r">
              <a:lnSpc>
                <a:spcPct val="150000"/>
              </a:lnSpc>
              <a:spcBef>
                <a:spcPts val="1000"/>
              </a:spcBef>
              <a:spcAft>
                <a:spcPts val="1000"/>
              </a:spcAft>
              <a:buNone/>
            </a:pPr>
            <a:r>
              <a:t/>
            </a:r>
            <a:endParaRPr sz="800">
              <a:solidFill>
                <a:srgbClr val="202124"/>
              </a:solidFill>
              <a:latin typeface="Roboto Light"/>
              <a:ea typeface="Roboto Light"/>
              <a:cs typeface="Roboto Light"/>
              <a:sym typeface="Robo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 name="Shape 27"/>
        <p:cNvGrpSpPr/>
        <p:nvPr/>
      </p:nvGrpSpPr>
      <p:grpSpPr>
        <a:xfrm>
          <a:off x="0" y="0"/>
          <a:ext cx="0" cy="0"/>
          <a:chOff x="0" y="0"/>
          <a:chExt cx="0" cy="0"/>
        </a:xfrm>
      </p:grpSpPr>
      <p:sp>
        <p:nvSpPr>
          <p:cNvPr id="28" name="Google Shape;28;p5"/>
          <p:cNvSpPr/>
          <p:nvPr/>
        </p:nvSpPr>
        <p:spPr>
          <a:xfrm>
            <a:off x="457175"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300">
                <a:solidFill>
                  <a:srgbClr val="34A853"/>
                </a:solidFill>
                <a:latin typeface="Google Sans"/>
                <a:ea typeface="Google Sans"/>
                <a:cs typeface="Google Sans"/>
                <a:sym typeface="Google Sans"/>
              </a:rPr>
              <a:t>"Passport application" </a:t>
            </a:r>
            <a:r>
              <a:rPr b="1" lang="en" sz="1300">
                <a:solidFill>
                  <a:srgbClr val="202124"/>
                </a:solidFill>
                <a:latin typeface="Google Sans"/>
                <a:ea typeface="Google Sans"/>
                <a:cs typeface="Google Sans"/>
                <a:sym typeface="Google Sans"/>
              </a:rPr>
              <a:t>(pasaport başvurusu) aramalarının sayısında dünya genelinde yıldan yıla %100'ün üzerinde artış görüldü.</a:t>
            </a:r>
            <a:endParaRPr b="1" sz="1300">
              <a:solidFill>
                <a:srgbClr val="202124"/>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850">
              <a:solidFill>
                <a:srgbClr val="202124"/>
              </a:solidFill>
              <a:latin typeface="Roboto"/>
              <a:ea typeface="Roboto"/>
              <a:cs typeface="Roboto"/>
              <a:sym typeface="Roboto"/>
            </a:endParaRPr>
          </a:p>
          <a:p>
            <a:pPr indent="0" lvl="0" marL="0" marR="0" rtl="0" algn="l">
              <a:lnSpc>
                <a:spcPct val="115000"/>
              </a:lnSpc>
              <a:spcBef>
                <a:spcPts val="0"/>
              </a:spcBef>
              <a:spcAft>
                <a:spcPts val="0"/>
              </a:spcAft>
              <a:buNone/>
            </a:pPr>
            <a:r>
              <a:rPr lang="en" sz="850">
                <a:solidFill>
                  <a:srgbClr val="202124"/>
                </a:solidFill>
                <a:latin typeface="Roboto"/>
                <a:ea typeface="Roboto"/>
                <a:cs typeface="Roboto"/>
                <a:sym typeface="Roboto"/>
              </a:rPr>
              <a:t>Liste başı aramalar arasında şunlar yer alıyor: </a:t>
            </a:r>
            <a:endParaRPr sz="850">
              <a:solidFill>
                <a:srgbClr val="202124"/>
              </a:solidFill>
              <a:latin typeface="Roboto"/>
              <a:ea typeface="Roboto"/>
              <a:cs typeface="Roboto"/>
              <a:sym typeface="Roboto"/>
            </a:endParaRPr>
          </a:p>
          <a:p>
            <a:pPr indent="0" lvl="0" marL="0" marR="0" rtl="0" algn="l">
              <a:lnSpc>
                <a:spcPct val="115000"/>
              </a:lnSpc>
              <a:spcBef>
                <a:spcPts val="1000"/>
              </a:spcBef>
              <a:spcAft>
                <a:spcPts val="1000"/>
              </a:spcAft>
              <a:buNone/>
            </a:pPr>
            <a:r>
              <a:rPr lang="en" sz="850">
                <a:solidFill>
                  <a:srgbClr val="202124"/>
                </a:solidFill>
                <a:latin typeface="Roboto"/>
                <a:ea typeface="Roboto"/>
                <a:cs typeface="Roboto"/>
                <a:sym typeface="Roboto"/>
              </a:rPr>
              <a:t>"passport application status" (pasaport başvurusunun durumu), "passport application online" (pasaport başvurusu online), "online passport application" (online pasaport başvurusu)</a:t>
            </a:r>
            <a:endParaRPr sz="850">
              <a:solidFill>
                <a:srgbClr val="202124"/>
              </a:solidFill>
              <a:latin typeface="Roboto"/>
              <a:ea typeface="Roboto"/>
              <a:cs typeface="Roboto"/>
              <a:sym typeface="Roboto"/>
            </a:endParaRPr>
          </a:p>
        </p:txBody>
      </p:sp>
      <p:sp>
        <p:nvSpPr>
          <p:cNvPr id="29" name="Google Shape;29;p5"/>
          <p:cNvSpPr/>
          <p:nvPr/>
        </p:nvSpPr>
        <p:spPr>
          <a:xfrm>
            <a:off x="457175"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300">
                <a:solidFill>
                  <a:srgbClr val="34A853"/>
                </a:solidFill>
                <a:latin typeface="Google Sans"/>
                <a:ea typeface="Google Sans"/>
                <a:cs typeface="Google Sans"/>
                <a:sym typeface="Google Sans"/>
              </a:rPr>
              <a:t>"Visa requirements for"</a:t>
            </a:r>
            <a:r>
              <a:rPr b="1" lang="en" sz="1300">
                <a:solidFill>
                  <a:srgbClr val="202124"/>
                </a:solidFill>
                <a:latin typeface="Google Sans"/>
                <a:ea typeface="Google Sans"/>
                <a:cs typeface="Google Sans"/>
                <a:sym typeface="Google Sans"/>
              </a:rPr>
              <a:t> (vize şartları) aramalarının sayısında dünya genelinde yıldan yıla %80'in üzerinde artış görüldü.</a:t>
            </a:r>
            <a:endParaRPr b="1" sz="1300">
              <a:solidFill>
                <a:srgbClr val="202124"/>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850">
              <a:solidFill>
                <a:srgbClr val="202124"/>
              </a:solidFill>
              <a:latin typeface="Roboto"/>
              <a:ea typeface="Roboto"/>
              <a:cs typeface="Roboto"/>
              <a:sym typeface="Roboto"/>
            </a:endParaRPr>
          </a:p>
          <a:p>
            <a:pPr indent="0" lvl="0" marL="0" marR="0" rtl="0" algn="l">
              <a:lnSpc>
                <a:spcPct val="115000"/>
              </a:lnSpc>
              <a:spcBef>
                <a:spcPts val="0"/>
              </a:spcBef>
              <a:spcAft>
                <a:spcPts val="0"/>
              </a:spcAft>
              <a:buNone/>
            </a:pPr>
            <a:r>
              <a:rPr lang="en" sz="850">
                <a:solidFill>
                  <a:srgbClr val="202124"/>
                </a:solidFill>
                <a:latin typeface="Roboto"/>
                <a:ea typeface="Roboto"/>
                <a:cs typeface="Roboto"/>
                <a:sym typeface="Roboto"/>
              </a:rPr>
              <a:t>Liste başı aramalar arasında şunlar yer alıyor: </a:t>
            </a:r>
            <a:endParaRPr sz="850">
              <a:solidFill>
                <a:srgbClr val="202124"/>
              </a:solidFill>
              <a:latin typeface="Roboto"/>
              <a:ea typeface="Roboto"/>
              <a:cs typeface="Roboto"/>
              <a:sym typeface="Roboto"/>
            </a:endParaRPr>
          </a:p>
          <a:p>
            <a:pPr indent="0" lvl="0" marL="0" marR="0" rtl="0" algn="l">
              <a:lnSpc>
                <a:spcPct val="115000"/>
              </a:lnSpc>
              <a:spcBef>
                <a:spcPts val="1000"/>
              </a:spcBef>
              <a:spcAft>
                <a:spcPts val="1000"/>
              </a:spcAft>
              <a:buNone/>
            </a:pPr>
            <a:r>
              <a:rPr lang="en" sz="850">
                <a:solidFill>
                  <a:srgbClr val="202124"/>
                </a:solidFill>
                <a:latin typeface="Roboto"/>
                <a:ea typeface="Roboto"/>
                <a:cs typeface="Roboto"/>
                <a:sym typeface="Roboto"/>
              </a:rPr>
              <a:t>"visa requirements for indian citizens" (Hindistan vatandaşları için vize şartları), "visa requirements for canadian citizens" (Kanada vatandaşları için vize şartları), "turkey visit visa requirements for pakistan 2021" (Pakistan için Türkiye ziyaret vizesi şartları 2021)</a:t>
            </a:r>
            <a:endParaRPr sz="850">
              <a:solidFill>
                <a:srgbClr val="202124"/>
              </a:solidFill>
              <a:latin typeface="Roboto"/>
              <a:ea typeface="Roboto"/>
              <a:cs typeface="Roboto"/>
              <a:sym typeface="Roboto"/>
            </a:endParaRPr>
          </a:p>
        </p:txBody>
      </p:sp>
      <p:sp>
        <p:nvSpPr>
          <p:cNvPr id="30" name="Google Shape;30;p5"/>
          <p:cNvSpPr/>
          <p:nvPr/>
        </p:nvSpPr>
        <p:spPr>
          <a:xfrm>
            <a:off x="3975250"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200">
                <a:solidFill>
                  <a:srgbClr val="34A853"/>
                </a:solidFill>
                <a:latin typeface="Google Sans"/>
                <a:ea typeface="Google Sans"/>
                <a:cs typeface="Google Sans"/>
                <a:sym typeface="Google Sans"/>
              </a:rPr>
              <a:t>"Need passport"</a:t>
            </a:r>
            <a:r>
              <a:rPr b="1" lang="en" sz="1200">
                <a:solidFill>
                  <a:srgbClr val="202124"/>
                </a:solidFill>
                <a:latin typeface="Google Sans"/>
                <a:ea typeface="Google Sans"/>
                <a:cs typeface="Google Sans"/>
                <a:sym typeface="Google Sans"/>
              </a:rPr>
              <a:t> (pasaport gerekli mi) aramalarının sayısında dünya genelinde yıldan yıla %200'ün üzerinde artış görüldü.</a:t>
            </a:r>
            <a:endParaRPr b="1" sz="1200">
              <a:solidFill>
                <a:srgbClr val="202124"/>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850">
              <a:solidFill>
                <a:srgbClr val="202124"/>
              </a:solidFill>
              <a:latin typeface="Roboto"/>
              <a:ea typeface="Roboto"/>
              <a:cs typeface="Roboto"/>
              <a:sym typeface="Roboto"/>
            </a:endParaRPr>
          </a:p>
          <a:p>
            <a:pPr indent="0" lvl="0" marL="0" marR="0" rtl="0" algn="l">
              <a:lnSpc>
                <a:spcPct val="115000"/>
              </a:lnSpc>
              <a:spcBef>
                <a:spcPts val="0"/>
              </a:spcBef>
              <a:spcAft>
                <a:spcPts val="0"/>
              </a:spcAft>
              <a:buNone/>
            </a:pPr>
            <a:r>
              <a:rPr lang="en" sz="850">
                <a:solidFill>
                  <a:srgbClr val="202124"/>
                </a:solidFill>
                <a:latin typeface="Roboto"/>
                <a:ea typeface="Roboto"/>
                <a:cs typeface="Roboto"/>
                <a:sym typeface="Roboto"/>
              </a:rPr>
              <a:t>Liste başı aramalar arasında şunlar yer alıyor: </a:t>
            </a:r>
            <a:endParaRPr sz="850">
              <a:solidFill>
                <a:srgbClr val="202124"/>
              </a:solidFill>
              <a:latin typeface="Roboto"/>
              <a:ea typeface="Roboto"/>
              <a:cs typeface="Roboto"/>
              <a:sym typeface="Roboto"/>
            </a:endParaRPr>
          </a:p>
          <a:p>
            <a:pPr indent="0" lvl="0" marL="0" marR="0" rtl="0" algn="l">
              <a:lnSpc>
                <a:spcPct val="115000"/>
              </a:lnSpc>
              <a:spcBef>
                <a:spcPts val="1000"/>
              </a:spcBef>
              <a:spcAft>
                <a:spcPts val="0"/>
              </a:spcAft>
              <a:buNone/>
            </a:pPr>
            <a:r>
              <a:rPr lang="en" sz="850">
                <a:solidFill>
                  <a:srgbClr val="202124"/>
                </a:solidFill>
                <a:latin typeface="Roboto"/>
                <a:ea typeface="Roboto"/>
                <a:cs typeface="Roboto"/>
                <a:sym typeface="Roboto"/>
              </a:rPr>
              <a:t>"do you need a passport to go to hawaii" (Hawaii'ye gitmek için pasaport gerekli mi), "do you need a passport to go to the bahamas" (Bahamalar'a gitmek için pasaport gerekli mi), "do i need a passport to go to puerto rico" (Porto Riko'ya gitmek için pasaport gerekli mi)</a:t>
            </a:r>
            <a:endParaRPr sz="850">
              <a:solidFill>
                <a:srgbClr val="202124"/>
              </a:solidFill>
              <a:latin typeface="Roboto"/>
              <a:ea typeface="Roboto"/>
              <a:cs typeface="Roboto"/>
              <a:sym typeface="Roboto"/>
            </a:endParaRPr>
          </a:p>
          <a:p>
            <a:pPr indent="0" lvl="0" marL="0" rtl="0" algn="l">
              <a:lnSpc>
                <a:spcPct val="115000"/>
              </a:lnSpc>
              <a:spcBef>
                <a:spcPts val="1000"/>
              </a:spcBef>
              <a:spcAft>
                <a:spcPts val="0"/>
              </a:spcAft>
              <a:buNone/>
            </a:pPr>
            <a:r>
              <a:t/>
            </a:r>
            <a:endParaRPr sz="800">
              <a:solidFill>
                <a:srgbClr val="202124"/>
              </a:solidFill>
              <a:latin typeface="Roboto"/>
              <a:ea typeface="Roboto"/>
              <a:cs typeface="Roboto"/>
              <a:sym typeface="Roboto"/>
            </a:endParaRPr>
          </a:p>
          <a:p>
            <a:pPr indent="0" lvl="0" marL="0" rtl="0" algn="l">
              <a:lnSpc>
                <a:spcPct val="115000"/>
              </a:lnSpc>
              <a:spcBef>
                <a:spcPts val="0"/>
              </a:spcBef>
              <a:spcAft>
                <a:spcPts val="1000"/>
              </a:spcAft>
              <a:buNone/>
            </a:pPr>
            <a:r>
              <a:t/>
            </a:r>
            <a:endParaRPr b="1" sz="800">
              <a:solidFill>
                <a:srgbClr val="202124"/>
              </a:solidFill>
              <a:latin typeface="Roboto"/>
              <a:ea typeface="Roboto"/>
              <a:cs typeface="Roboto"/>
              <a:sym typeface="Roboto"/>
            </a:endParaRPr>
          </a:p>
        </p:txBody>
      </p:sp>
      <p:sp>
        <p:nvSpPr>
          <p:cNvPr id="31" name="Google Shape;31;p5"/>
          <p:cNvSpPr/>
          <p:nvPr/>
        </p:nvSpPr>
        <p:spPr>
          <a:xfrm>
            <a:off x="3975250"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300">
                <a:solidFill>
                  <a:srgbClr val="34A853"/>
                </a:solidFill>
                <a:latin typeface="Google Sans"/>
                <a:ea typeface="Google Sans"/>
                <a:cs typeface="Google Sans"/>
                <a:sym typeface="Google Sans"/>
              </a:rPr>
              <a:t>"For international travel" </a:t>
            </a:r>
            <a:r>
              <a:rPr b="1" lang="en" sz="1300">
                <a:solidFill>
                  <a:srgbClr val="202124"/>
                </a:solidFill>
                <a:latin typeface="Google Sans"/>
                <a:ea typeface="Google Sans"/>
                <a:cs typeface="Google Sans"/>
                <a:sym typeface="Google Sans"/>
              </a:rPr>
              <a:t>(uluslararası seyahat için) aramalarının sayısında dünya genelinde yıldan yıla %1.000'in üzerinde artış görüldü.</a:t>
            </a:r>
            <a:endParaRPr b="1" sz="1300">
              <a:solidFill>
                <a:srgbClr val="202124"/>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850">
              <a:solidFill>
                <a:srgbClr val="202124"/>
              </a:solidFill>
              <a:latin typeface="Roboto"/>
              <a:ea typeface="Roboto"/>
              <a:cs typeface="Roboto"/>
              <a:sym typeface="Roboto"/>
            </a:endParaRPr>
          </a:p>
          <a:p>
            <a:pPr indent="0" lvl="0" marL="0" marR="0" rtl="0" algn="l">
              <a:lnSpc>
                <a:spcPct val="115000"/>
              </a:lnSpc>
              <a:spcBef>
                <a:spcPts val="0"/>
              </a:spcBef>
              <a:spcAft>
                <a:spcPts val="0"/>
              </a:spcAft>
              <a:buNone/>
            </a:pPr>
            <a:r>
              <a:rPr lang="en" sz="850">
                <a:solidFill>
                  <a:srgbClr val="202124"/>
                </a:solidFill>
                <a:latin typeface="Roboto"/>
                <a:ea typeface="Roboto"/>
                <a:cs typeface="Roboto"/>
                <a:sym typeface="Roboto"/>
              </a:rPr>
              <a:t>Liste başı aramalar arasında şunlar yer alıyor: </a:t>
            </a:r>
            <a:endParaRPr sz="850">
              <a:solidFill>
                <a:srgbClr val="202124"/>
              </a:solidFill>
              <a:latin typeface="Roboto"/>
              <a:ea typeface="Roboto"/>
              <a:cs typeface="Roboto"/>
              <a:sym typeface="Roboto"/>
            </a:endParaRPr>
          </a:p>
          <a:p>
            <a:pPr indent="0" lvl="0" marL="0" marR="0" rtl="0" algn="l">
              <a:lnSpc>
                <a:spcPct val="115000"/>
              </a:lnSpc>
              <a:spcBef>
                <a:spcPts val="1000"/>
              </a:spcBef>
              <a:spcAft>
                <a:spcPts val="1000"/>
              </a:spcAft>
              <a:buNone/>
            </a:pPr>
            <a:r>
              <a:rPr lang="en" sz="850">
                <a:solidFill>
                  <a:srgbClr val="202124"/>
                </a:solidFill>
                <a:latin typeface="Roboto"/>
                <a:ea typeface="Roboto"/>
                <a:cs typeface="Roboto"/>
                <a:sym typeface="Roboto"/>
              </a:rPr>
              <a:t>"which vaccine is approved for international travel" (uluslararası seyahat için hangi aşı onaylandı), "when will canada open borders for international travel" (Kanada uluslararası seyahat için sınırlarını ne zaman açacak), "will covid vaccine be mandatory for international travel" (uluslararası seyahat için covid aşısı zorunlu olacak mı)</a:t>
            </a:r>
            <a:endParaRPr sz="850">
              <a:solidFill>
                <a:srgbClr val="202124"/>
              </a:solidFill>
              <a:latin typeface="Roboto"/>
              <a:ea typeface="Roboto"/>
              <a:cs typeface="Roboto"/>
              <a:sym typeface="Roboto"/>
            </a:endParaRPr>
          </a:p>
        </p:txBody>
      </p:sp>
      <p:sp>
        <p:nvSpPr>
          <p:cNvPr id="32" name="Google Shape;32;p5"/>
          <p:cNvSpPr txBox="1"/>
          <p:nvPr/>
        </p:nvSpPr>
        <p:spPr>
          <a:xfrm>
            <a:off x="1753475" y="652750"/>
            <a:ext cx="6018900" cy="999900"/>
          </a:xfrm>
          <a:prstGeom prst="rect">
            <a:avLst/>
          </a:prstGeom>
          <a:noFill/>
          <a:ln>
            <a:noFill/>
          </a:ln>
        </p:spPr>
        <p:txBody>
          <a:bodyPr anchorCtr="0" anchor="t" bIns="0" lIns="0" spcFirstLastPara="1" rIns="91425" wrap="square" tIns="0">
            <a:noAutofit/>
          </a:bodyPr>
          <a:lstStyle/>
          <a:p>
            <a:pPr indent="0" lvl="0" marL="0" rtl="0" algn="l">
              <a:lnSpc>
                <a:spcPct val="115000"/>
              </a:lnSpc>
              <a:spcBef>
                <a:spcPts val="0"/>
              </a:spcBef>
              <a:spcAft>
                <a:spcPts val="0"/>
              </a:spcAft>
              <a:buNone/>
            </a:pPr>
            <a:r>
              <a:rPr lang="en" sz="2700">
                <a:solidFill>
                  <a:srgbClr val="34A853"/>
                </a:solidFill>
                <a:latin typeface="Google Sans Medium"/>
                <a:ea typeface="Google Sans Medium"/>
                <a:cs typeface="Google Sans Medium"/>
                <a:sym typeface="Google Sans Medium"/>
              </a:rPr>
              <a:t>Uluslararası Seyahat</a:t>
            </a:r>
            <a:endParaRPr sz="2700">
              <a:solidFill>
                <a:srgbClr val="34A853"/>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t/>
            </a:r>
            <a:endParaRPr sz="1800">
              <a:solidFill>
                <a:srgbClr val="202124"/>
              </a:solidFill>
              <a:latin typeface="Google Sans Medium"/>
              <a:ea typeface="Google Sans Medium"/>
              <a:cs typeface="Google Sans Medium"/>
              <a:sym typeface="Google Sans Medium"/>
            </a:endParaRPr>
          </a:p>
        </p:txBody>
      </p:sp>
      <p:pic>
        <p:nvPicPr>
          <p:cNvPr id="33" name="Google Shape;33;p5"/>
          <p:cNvPicPr preferRelativeResize="0"/>
          <p:nvPr/>
        </p:nvPicPr>
        <p:blipFill rotWithShape="1">
          <a:blip r:embed="rId3">
            <a:alphaModFix/>
          </a:blip>
          <a:srcRect b="109" l="0" r="0" t="99"/>
          <a:stretch/>
        </p:blipFill>
        <p:spPr>
          <a:xfrm>
            <a:off x="137575" y="76199"/>
            <a:ext cx="1523775" cy="1520600"/>
          </a:xfrm>
          <a:prstGeom prst="rect">
            <a:avLst/>
          </a:prstGeom>
          <a:noFill/>
          <a:ln>
            <a:noFill/>
          </a:ln>
        </p:spPr>
      </p:pic>
      <p:sp>
        <p:nvSpPr>
          <p:cNvPr id="34" name="Google Shape;34;p5"/>
          <p:cNvSpPr txBox="1"/>
          <p:nvPr/>
        </p:nvSpPr>
        <p:spPr>
          <a:xfrm>
            <a:off x="863512" y="9533606"/>
            <a:ext cx="6498300" cy="3024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800">
                <a:solidFill>
                  <a:srgbClr val="202124"/>
                </a:solidFill>
                <a:latin typeface="Roboto Light"/>
                <a:ea typeface="Roboto Light"/>
                <a:cs typeface="Roboto Light"/>
                <a:sym typeface="Roboto Light"/>
              </a:rPr>
              <a:t>Google Verileri, Global İngilizce, 27 Nisan 2021-25 Haziran 2021 ve 27 Nisan 2020-25 Haziran 2020.</a:t>
            </a:r>
            <a:endParaRPr sz="800">
              <a:solidFill>
                <a:srgbClr val="202124"/>
              </a:solidFill>
              <a:latin typeface="Roboto Light"/>
              <a:ea typeface="Roboto Light"/>
              <a:cs typeface="Roboto Light"/>
              <a:sym typeface="Roboto Light"/>
            </a:endParaRPr>
          </a:p>
          <a:p>
            <a:pPr indent="0" lvl="0" marL="0" rtl="0" algn="r">
              <a:lnSpc>
                <a:spcPct val="150000"/>
              </a:lnSpc>
              <a:spcBef>
                <a:spcPts val="1000"/>
              </a:spcBef>
              <a:spcAft>
                <a:spcPts val="1000"/>
              </a:spcAft>
              <a:buNone/>
            </a:pPr>
            <a:r>
              <a:t/>
            </a:r>
            <a:endParaRPr sz="800">
              <a:solidFill>
                <a:srgbClr val="202124"/>
              </a:solidFill>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6"/>
          <p:cNvSpPr/>
          <p:nvPr/>
        </p:nvSpPr>
        <p:spPr>
          <a:xfrm>
            <a:off x="457175"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300">
                <a:solidFill>
                  <a:srgbClr val="34A853"/>
                </a:solidFill>
                <a:latin typeface="Google Sans"/>
                <a:ea typeface="Google Sans"/>
                <a:cs typeface="Google Sans"/>
                <a:sym typeface="Google Sans"/>
              </a:rPr>
              <a:t>"Loans for students" </a:t>
            </a:r>
            <a:r>
              <a:rPr b="1" lang="en" sz="1300">
                <a:solidFill>
                  <a:srgbClr val="202124"/>
                </a:solidFill>
                <a:latin typeface="Google Sans"/>
                <a:ea typeface="Google Sans"/>
                <a:cs typeface="Google Sans"/>
                <a:sym typeface="Google Sans"/>
              </a:rPr>
              <a:t>(öğrenciler için krediler) aramalarının sayısında dünya genelinde yıldan yıla %900'ün üzerinde artış görüldü.</a:t>
            </a:r>
            <a:endParaRPr b="1" sz="1300">
              <a:solidFill>
                <a:srgbClr val="202124"/>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850">
              <a:solidFill>
                <a:srgbClr val="202124"/>
              </a:solidFill>
              <a:latin typeface="Roboto"/>
              <a:ea typeface="Roboto"/>
              <a:cs typeface="Roboto"/>
              <a:sym typeface="Roboto"/>
            </a:endParaRPr>
          </a:p>
          <a:p>
            <a:pPr indent="0" lvl="0" marL="0" marR="0" rtl="0" algn="l">
              <a:lnSpc>
                <a:spcPct val="115000"/>
              </a:lnSpc>
              <a:spcBef>
                <a:spcPts val="0"/>
              </a:spcBef>
              <a:spcAft>
                <a:spcPts val="0"/>
              </a:spcAft>
              <a:buNone/>
            </a:pPr>
            <a:r>
              <a:rPr lang="en" sz="850">
                <a:solidFill>
                  <a:srgbClr val="202124"/>
                </a:solidFill>
                <a:latin typeface="Roboto"/>
                <a:ea typeface="Roboto"/>
                <a:cs typeface="Roboto"/>
                <a:sym typeface="Roboto"/>
              </a:rPr>
              <a:t>Liste başı aramalar arasında şunlar yer alıyor: </a:t>
            </a:r>
            <a:endParaRPr sz="850">
              <a:solidFill>
                <a:srgbClr val="202124"/>
              </a:solidFill>
              <a:latin typeface="Roboto"/>
              <a:ea typeface="Roboto"/>
              <a:cs typeface="Roboto"/>
              <a:sym typeface="Roboto"/>
            </a:endParaRPr>
          </a:p>
          <a:p>
            <a:pPr indent="0" lvl="0" marL="0" marR="0" rtl="0" algn="l">
              <a:lnSpc>
                <a:spcPct val="115000"/>
              </a:lnSpc>
              <a:spcBef>
                <a:spcPts val="1000"/>
              </a:spcBef>
              <a:spcAft>
                <a:spcPts val="1000"/>
              </a:spcAft>
              <a:buNone/>
            </a:pPr>
            <a:r>
              <a:rPr lang="en" sz="850">
                <a:solidFill>
                  <a:srgbClr val="202124"/>
                </a:solidFill>
                <a:latin typeface="Roboto"/>
                <a:ea typeface="Roboto"/>
                <a:cs typeface="Roboto"/>
                <a:sym typeface="Roboto"/>
              </a:rPr>
              <a:t>"loans for students" (öğrenciler için krediler), "personal loans for students" (öğrenciler için bireysel krediler), "loans for students uk" (öğrenciler için krediler Birleşik Krallık), "personal loans for students with no income" (geliri olmayan öğrenciler için bireysel krediler)</a:t>
            </a:r>
            <a:endParaRPr sz="850">
              <a:solidFill>
                <a:srgbClr val="202124"/>
              </a:solidFill>
              <a:latin typeface="Roboto"/>
              <a:ea typeface="Roboto"/>
              <a:cs typeface="Roboto"/>
              <a:sym typeface="Roboto"/>
            </a:endParaRPr>
          </a:p>
        </p:txBody>
      </p:sp>
      <p:sp>
        <p:nvSpPr>
          <p:cNvPr id="40" name="Google Shape;40;p6"/>
          <p:cNvSpPr/>
          <p:nvPr/>
        </p:nvSpPr>
        <p:spPr>
          <a:xfrm>
            <a:off x="457175"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300">
                <a:solidFill>
                  <a:srgbClr val="34A853"/>
                </a:solidFill>
                <a:latin typeface="Google Sans"/>
                <a:ea typeface="Google Sans"/>
                <a:cs typeface="Google Sans"/>
                <a:sym typeface="Google Sans"/>
              </a:rPr>
              <a:t>"Second hand stores"</a:t>
            </a:r>
            <a:r>
              <a:rPr b="1" lang="en" sz="1300">
                <a:solidFill>
                  <a:srgbClr val="202124"/>
                </a:solidFill>
                <a:latin typeface="Google Sans"/>
                <a:ea typeface="Google Sans"/>
                <a:cs typeface="Google Sans"/>
                <a:sym typeface="Google Sans"/>
              </a:rPr>
              <a:t> (ikinci el mağazaları) aramalarının sayısında dünya genelinde yıldan yıla %300'ün üzerinde artış görüldü.</a:t>
            </a:r>
            <a:endParaRPr b="1" sz="1300">
              <a:solidFill>
                <a:srgbClr val="202124"/>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850">
              <a:solidFill>
                <a:srgbClr val="202124"/>
              </a:solidFill>
              <a:latin typeface="Roboto"/>
              <a:ea typeface="Roboto"/>
              <a:cs typeface="Roboto"/>
              <a:sym typeface="Roboto"/>
            </a:endParaRPr>
          </a:p>
          <a:p>
            <a:pPr indent="0" lvl="0" marL="0" marR="0" rtl="0" algn="l">
              <a:lnSpc>
                <a:spcPct val="115000"/>
              </a:lnSpc>
              <a:spcBef>
                <a:spcPts val="0"/>
              </a:spcBef>
              <a:spcAft>
                <a:spcPts val="0"/>
              </a:spcAft>
              <a:buNone/>
            </a:pPr>
            <a:r>
              <a:rPr lang="en" sz="850">
                <a:solidFill>
                  <a:srgbClr val="202124"/>
                </a:solidFill>
                <a:latin typeface="Roboto"/>
                <a:ea typeface="Roboto"/>
                <a:cs typeface="Roboto"/>
                <a:sym typeface="Roboto"/>
              </a:rPr>
              <a:t>Liste başı aramalar arasında şunlar yer alıyor: </a:t>
            </a:r>
            <a:endParaRPr sz="850">
              <a:solidFill>
                <a:srgbClr val="202124"/>
              </a:solidFill>
              <a:latin typeface="Roboto"/>
              <a:ea typeface="Roboto"/>
              <a:cs typeface="Roboto"/>
              <a:sym typeface="Roboto"/>
            </a:endParaRPr>
          </a:p>
          <a:p>
            <a:pPr indent="0" lvl="0" marL="0" marR="0" rtl="0" algn="l">
              <a:lnSpc>
                <a:spcPct val="115000"/>
              </a:lnSpc>
              <a:spcBef>
                <a:spcPts val="1000"/>
              </a:spcBef>
              <a:spcAft>
                <a:spcPts val="1000"/>
              </a:spcAft>
              <a:buNone/>
            </a:pPr>
            <a:r>
              <a:rPr lang="en" sz="850">
                <a:solidFill>
                  <a:srgbClr val="202124"/>
                </a:solidFill>
                <a:latin typeface="Roboto"/>
                <a:ea typeface="Roboto"/>
                <a:cs typeface="Roboto"/>
                <a:sym typeface="Roboto"/>
              </a:rPr>
              <a:t>"second hand stores" (ikinci el mağazaları), "second hand stores near me" (yakınımdaki ikinci el mağazaları), "online second hand stores" (online ikinci el mağazaları), "second hand stores calgary" (ikinci el mağazaları Calgary)</a:t>
            </a:r>
            <a:endParaRPr sz="850">
              <a:solidFill>
                <a:srgbClr val="202124"/>
              </a:solidFill>
              <a:latin typeface="Roboto"/>
              <a:ea typeface="Roboto"/>
              <a:cs typeface="Roboto"/>
              <a:sym typeface="Roboto"/>
            </a:endParaRPr>
          </a:p>
        </p:txBody>
      </p:sp>
      <p:sp>
        <p:nvSpPr>
          <p:cNvPr id="41" name="Google Shape;41;p6"/>
          <p:cNvSpPr/>
          <p:nvPr/>
        </p:nvSpPr>
        <p:spPr>
          <a:xfrm>
            <a:off x="3975250"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300">
                <a:solidFill>
                  <a:srgbClr val="34A853"/>
                </a:solidFill>
                <a:latin typeface="Google Sans"/>
                <a:ea typeface="Google Sans"/>
                <a:cs typeface="Google Sans"/>
                <a:sym typeface="Google Sans"/>
              </a:rPr>
              <a:t>"No fees" </a:t>
            </a:r>
            <a:r>
              <a:rPr b="1" lang="en" sz="1300">
                <a:solidFill>
                  <a:srgbClr val="202124"/>
                </a:solidFill>
                <a:latin typeface="Google Sans"/>
                <a:ea typeface="Google Sans"/>
                <a:cs typeface="Google Sans"/>
                <a:sym typeface="Google Sans"/>
              </a:rPr>
              <a:t>(işlem ücreti olmayan) aramalarının sayısında dünya genelinde yıldan yıla %90'ın üzerinde artış görüldü.</a:t>
            </a:r>
            <a:endParaRPr b="1" sz="1300">
              <a:solidFill>
                <a:srgbClr val="202124"/>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850">
              <a:solidFill>
                <a:srgbClr val="202124"/>
              </a:solidFill>
              <a:latin typeface="Roboto"/>
              <a:ea typeface="Roboto"/>
              <a:cs typeface="Roboto"/>
              <a:sym typeface="Roboto"/>
            </a:endParaRPr>
          </a:p>
          <a:p>
            <a:pPr indent="0" lvl="0" marL="0" marR="0" rtl="0" algn="l">
              <a:lnSpc>
                <a:spcPct val="115000"/>
              </a:lnSpc>
              <a:spcBef>
                <a:spcPts val="0"/>
              </a:spcBef>
              <a:spcAft>
                <a:spcPts val="0"/>
              </a:spcAft>
              <a:buNone/>
            </a:pPr>
            <a:r>
              <a:rPr lang="en" sz="850">
                <a:solidFill>
                  <a:srgbClr val="202124"/>
                </a:solidFill>
                <a:latin typeface="Roboto"/>
                <a:ea typeface="Roboto"/>
                <a:cs typeface="Roboto"/>
                <a:sym typeface="Roboto"/>
              </a:rPr>
              <a:t>Liste başı aramalar arasında şunlar yer alıyor: </a:t>
            </a:r>
            <a:endParaRPr sz="850">
              <a:solidFill>
                <a:srgbClr val="202124"/>
              </a:solidFill>
              <a:latin typeface="Roboto"/>
              <a:ea typeface="Roboto"/>
              <a:cs typeface="Roboto"/>
              <a:sym typeface="Roboto"/>
            </a:endParaRPr>
          </a:p>
          <a:p>
            <a:pPr indent="0" lvl="0" marL="0" marR="0" rtl="0" algn="l">
              <a:lnSpc>
                <a:spcPct val="115000"/>
              </a:lnSpc>
              <a:spcBef>
                <a:spcPts val="1000"/>
              </a:spcBef>
              <a:spcAft>
                <a:spcPts val="0"/>
              </a:spcAft>
              <a:buNone/>
            </a:pPr>
            <a:r>
              <a:rPr lang="en" sz="850">
                <a:solidFill>
                  <a:srgbClr val="202124"/>
                </a:solidFill>
                <a:latin typeface="Roboto"/>
                <a:ea typeface="Roboto"/>
                <a:cs typeface="Roboto"/>
                <a:sym typeface="Roboto"/>
              </a:rPr>
              <a:t>"banks with no fees" (işlem ücreti olmayan bankalar), "reloadable prepaid cards with no fees" (işlem ücreti olamayan, ön ödemeli yeniden yüklenebilir kartlar), "prepaid cards with no fees" (işlem ücreti olmayan ön ödemeli kartlar), "prepaid debit cards with no fees" (işlem ücreti olmayan ön ödemeli banka kartları)</a:t>
            </a:r>
            <a:endParaRPr sz="850">
              <a:solidFill>
                <a:srgbClr val="202124"/>
              </a:solidFill>
              <a:latin typeface="Roboto"/>
              <a:ea typeface="Roboto"/>
              <a:cs typeface="Roboto"/>
              <a:sym typeface="Roboto"/>
            </a:endParaRPr>
          </a:p>
          <a:p>
            <a:pPr indent="0" lvl="0" marL="0" rtl="0" algn="l">
              <a:lnSpc>
                <a:spcPct val="115000"/>
              </a:lnSpc>
              <a:spcBef>
                <a:spcPts val="1000"/>
              </a:spcBef>
              <a:spcAft>
                <a:spcPts val="0"/>
              </a:spcAft>
              <a:buNone/>
            </a:pPr>
            <a:r>
              <a:t/>
            </a:r>
            <a:endParaRPr sz="800">
              <a:solidFill>
                <a:srgbClr val="202124"/>
              </a:solidFill>
              <a:latin typeface="Roboto"/>
              <a:ea typeface="Roboto"/>
              <a:cs typeface="Roboto"/>
              <a:sym typeface="Roboto"/>
            </a:endParaRPr>
          </a:p>
          <a:p>
            <a:pPr indent="0" lvl="0" marL="0" rtl="0" algn="l">
              <a:lnSpc>
                <a:spcPct val="115000"/>
              </a:lnSpc>
              <a:spcBef>
                <a:spcPts val="0"/>
              </a:spcBef>
              <a:spcAft>
                <a:spcPts val="1000"/>
              </a:spcAft>
              <a:buNone/>
            </a:pPr>
            <a:r>
              <a:t/>
            </a:r>
            <a:endParaRPr b="1" sz="800">
              <a:solidFill>
                <a:srgbClr val="202124"/>
              </a:solidFill>
              <a:latin typeface="Roboto"/>
              <a:ea typeface="Roboto"/>
              <a:cs typeface="Roboto"/>
              <a:sym typeface="Roboto"/>
            </a:endParaRPr>
          </a:p>
        </p:txBody>
      </p:sp>
      <p:sp>
        <p:nvSpPr>
          <p:cNvPr id="42" name="Google Shape;42;p6"/>
          <p:cNvSpPr/>
          <p:nvPr/>
        </p:nvSpPr>
        <p:spPr>
          <a:xfrm>
            <a:off x="3975250"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300">
                <a:solidFill>
                  <a:srgbClr val="34A853"/>
                </a:solidFill>
                <a:latin typeface="Google Sans"/>
                <a:ea typeface="Google Sans"/>
                <a:cs typeface="Google Sans"/>
                <a:sym typeface="Google Sans"/>
              </a:rPr>
              <a:t>"Buy now pay later apps" </a:t>
            </a:r>
            <a:r>
              <a:rPr b="1" lang="en" sz="1300">
                <a:solidFill>
                  <a:srgbClr val="202124"/>
                </a:solidFill>
                <a:latin typeface="Google Sans"/>
                <a:ea typeface="Google Sans"/>
                <a:cs typeface="Google Sans"/>
                <a:sym typeface="Google Sans"/>
              </a:rPr>
              <a:t>(şimdi al sonra öde uygulamaları) aramalarının sayısında dünya genelinde yıldan yıla %200'ün üzerinde artış görüldü.</a:t>
            </a:r>
            <a:endParaRPr b="1" sz="1300">
              <a:solidFill>
                <a:srgbClr val="202124"/>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850">
              <a:solidFill>
                <a:srgbClr val="202124"/>
              </a:solidFill>
              <a:latin typeface="Roboto"/>
              <a:ea typeface="Roboto"/>
              <a:cs typeface="Roboto"/>
              <a:sym typeface="Roboto"/>
            </a:endParaRPr>
          </a:p>
          <a:p>
            <a:pPr indent="0" lvl="0" marL="0" marR="0" rtl="0" algn="l">
              <a:lnSpc>
                <a:spcPct val="115000"/>
              </a:lnSpc>
              <a:spcBef>
                <a:spcPts val="0"/>
              </a:spcBef>
              <a:spcAft>
                <a:spcPts val="0"/>
              </a:spcAft>
              <a:buNone/>
            </a:pPr>
            <a:r>
              <a:rPr lang="en" sz="850">
                <a:solidFill>
                  <a:srgbClr val="202124"/>
                </a:solidFill>
                <a:latin typeface="Roboto"/>
                <a:ea typeface="Roboto"/>
                <a:cs typeface="Roboto"/>
                <a:sym typeface="Roboto"/>
              </a:rPr>
              <a:t>Liste başı aramalar arasında şunlar yer alıyor: </a:t>
            </a:r>
            <a:endParaRPr sz="850">
              <a:solidFill>
                <a:srgbClr val="202124"/>
              </a:solidFill>
              <a:latin typeface="Roboto"/>
              <a:ea typeface="Roboto"/>
              <a:cs typeface="Roboto"/>
              <a:sym typeface="Roboto"/>
            </a:endParaRPr>
          </a:p>
          <a:p>
            <a:pPr indent="0" lvl="0" marL="0" marR="0" rtl="0" algn="l">
              <a:lnSpc>
                <a:spcPct val="115000"/>
              </a:lnSpc>
              <a:spcBef>
                <a:spcPts val="1000"/>
              </a:spcBef>
              <a:spcAft>
                <a:spcPts val="1000"/>
              </a:spcAft>
              <a:buNone/>
            </a:pPr>
            <a:r>
              <a:rPr lang="en" sz="850">
                <a:solidFill>
                  <a:srgbClr val="202124"/>
                </a:solidFill>
                <a:latin typeface="Roboto"/>
                <a:ea typeface="Roboto"/>
                <a:cs typeface="Roboto"/>
                <a:sym typeface="Roboto"/>
              </a:rPr>
              <a:t>"buy now pay later apps india" (şimdi al sonra öde uygulamaları Hindistan), "buy now pay later apps australia" (şimdi al sonra öde uygulamaları Avustralya), "buy now pay later apps uk" (şimdi al sonra öde uygulamaları Birleşik Krallık), "buy now pay later apps no credit check" (şimdi al sonra öde uygulamaları kredi kontrolsüz)</a:t>
            </a:r>
            <a:endParaRPr sz="850">
              <a:solidFill>
                <a:srgbClr val="202124"/>
              </a:solidFill>
              <a:latin typeface="Roboto"/>
              <a:ea typeface="Roboto"/>
              <a:cs typeface="Roboto"/>
              <a:sym typeface="Roboto"/>
            </a:endParaRPr>
          </a:p>
        </p:txBody>
      </p:sp>
      <p:sp>
        <p:nvSpPr>
          <p:cNvPr id="43" name="Google Shape;43;p6"/>
          <p:cNvSpPr txBox="1"/>
          <p:nvPr/>
        </p:nvSpPr>
        <p:spPr>
          <a:xfrm>
            <a:off x="1753475" y="652750"/>
            <a:ext cx="6018900" cy="999900"/>
          </a:xfrm>
          <a:prstGeom prst="rect">
            <a:avLst/>
          </a:prstGeom>
          <a:noFill/>
          <a:ln>
            <a:noFill/>
          </a:ln>
        </p:spPr>
        <p:txBody>
          <a:bodyPr anchorCtr="0" anchor="t" bIns="0" lIns="0" spcFirstLastPara="1" rIns="91425" wrap="square" tIns="0">
            <a:noAutofit/>
          </a:bodyPr>
          <a:lstStyle/>
          <a:p>
            <a:pPr indent="0" lvl="0" marL="0" rtl="0" algn="l">
              <a:lnSpc>
                <a:spcPct val="115000"/>
              </a:lnSpc>
              <a:spcBef>
                <a:spcPts val="0"/>
              </a:spcBef>
              <a:spcAft>
                <a:spcPts val="0"/>
              </a:spcAft>
              <a:buNone/>
            </a:pPr>
            <a:r>
              <a:rPr lang="en" sz="2700">
                <a:solidFill>
                  <a:srgbClr val="34A853"/>
                </a:solidFill>
                <a:latin typeface="Google Sans Medium"/>
                <a:ea typeface="Google Sans Medium"/>
                <a:cs typeface="Google Sans Medium"/>
                <a:sym typeface="Google Sans Medium"/>
              </a:rPr>
              <a:t>Tutumluluk</a:t>
            </a:r>
            <a:endParaRPr sz="2700">
              <a:solidFill>
                <a:srgbClr val="34A853"/>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t/>
            </a:r>
            <a:endParaRPr sz="1800">
              <a:solidFill>
                <a:srgbClr val="202124"/>
              </a:solidFill>
              <a:latin typeface="Google Sans Medium"/>
              <a:ea typeface="Google Sans Medium"/>
              <a:cs typeface="Google Sans Medium"/>
              <a:sym typeface="Google Sans Medium"/>
            </a:endParaRPr>
          </a:p>
        </p:txBody>
      </p:sp>
      <p:pic>
        <p:nvPicPr>
          <p:cNvPr id="44" name="Google Shape;44;p6"/>
          <p:cNvPicPr preferRelativeResize="0"/>
          <p:nvPr/>
        </p:nvPicPr>
        <p:blipFill rotWithShape="1">
          <a:blip r:embed="rId3">
            <a:alphaModFix/>
          </a:blip>
          <a:srcRect b="109" l="0" r="0" t="99"/>
          <a:stretch/>
        </p:blipFill>
        <p:spPr>
          <a:xfrm>
            <a:off x="137575" y="76199"/>
            <a:ext cx="1523775" cy="1520600"/>
          </a:xfrm>
          <a:prstGeom prst="rect">
            <a:avLst/>
          </a:prstGeom>
          <a:noFill/>
          <a:ln>
            <a:noFill/>
          </a:ln>
        </p:spPr>
      </p:pic>
      <p:sp>
        <p:nvSpPr>
          <p:cNvPr id="45" name="Google Shape;45;p6"/>
          <p:cNvSpPr txBox="1"/>
          <p:nvPr/>
        </p:nvSpPr>
        <p:spPr>
          <a:xfrm>
            <a:off x="863512" y="9533606"/>
            <a:ext cx="6498300" cy="3024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800">
                <a:solidFill>
                  <a:srgbClr val="202124"/>
                </a:solidFill>
                <a:latin typeface="Roboto Light"/>
                <a:ea typeface="Roboto Light"/>
                <a:cs typeface="Roboto Light"/>
                <a:sym typeface="Roboto Light"/>
              </a:rPr>
              <a:t>Google Verileri, Global İngilizce, 27 Nisan 2021-25 Haziran 2021 ve 27 Nisan 2020-25 Haziran 2020.</a:t>
            </a:r>
            <a:endParaRPr sz="800">
              <a:solidFill>
                <a:srgbClr val="202124"/>
              </a:solidFill>
              <a:latin typeface="Roboto Light"/>
              <a:ea typeface="Roboto Light"/>
              <a:cs typeface="Roboto Light"/>
              <a:sym typeface="Roboto Light"/>
            </a:endParaRPr>
          </a:p>
          <a:p>
            <a:pPr indent="0" lvl="0" marL="0" rtl="0" algn="r">
              <a:lnSpc>
                <a:spcPct val="150000"/>
              </a:lnSpc>
              <a:spcBef>
                <a:spcPts val="1000"/>
              </a:spcBef>
              <a:spcAft>
                <a:spcPts val="1000"/>
              </a:spcAft>
              <a:buNone/>
            </a:pPr>
            <a:r>
              <a:t/>
            </a:r>
            <a:endParaRPr sz="800">
              <a:solidFill>
                <a:srgbClr val="202124"/>
              </a:solidFill>
              <a:latin typeface="Roboto Light"/>
              <a:ea typeface="Roboto Light"/>
              <a:cs typeface="Roboto Light"/>
              <a:sym typeface="Robo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7"/>
          <p:cNvSpPr txBox="1"/>
          <p:nvPr/>
        </p:nvSpPr>
        <p:spPr>
          <a:xfrm>
            <a:off x="1753475" y="652750"/>
            <a:ext cx="6018900" cy="999900"/>
          </a:xfrm>
          <a:prstGeom prst="rect">
            <a:avLst/>
          </a:prstGeom>
          <a:noFill/>
          <a:ln>
            <a:noFill/>
          </a:ln>
        </p:spPr>
        <p:txBody>
          <a:bodyPr anchorCtr="0" anchor="t" bIns="0" lIns="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lang="en" sz="2700">
                <a:solidFill>
                  <a:srgbClr val="34A853"/>
                </a:solidFill>
                <a:latin typeface="Google Sans Medium"/>
                <a:ea typeface="Google Sans Medium"/>
                <a:cs typeface="Google Sans Medium"/>
                <a:sym typeface="Google Sans Medium"/>
              </a:rPr>
              <a:t>İyilik</a:t>
            </a:r>
            <a:endParaRPr sz="2700">
              <a:solidFill>
                <a:srgbClr val="34A853"/>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Clr>
                <a:schemeClr val="dk1"/>
              </a:buClr>
              <a:buSzPts val="1100"/>
              <a:buFont typeface="Arial"/>
              <a:buNone/>
            </a:pPr>
            <a:r>
              <a:t/>
            </a:r>
            <a:endParaRPr sz="2700">
              <a:solidFill>
                <a:srgbClr val="34A853"/>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Clr>
                <a:srgbClr val="000000"/>
              </a:buClr>
              <a:buSzPts val="1100"/>
              <a:buFont typeface="Arial"/>
              <a:buNone/>
            </a:pPr>
            <a:r>
              <a:t/>
            </a:r>
            <a:endParaRPr sz="2700">
              <a:solidFill>
                <a:srgbClr val="34A853"/>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t/>
            </a:r>
            <a:endParaRPr sz="1800">
              <a:solidFill>
                <a:srgbClr val="202124"/>
              </a:solidFill>
              <a:latin typeface="Google Sans Medium"/>
              <a:ea typeface="Google Sans Medium"/>
              <a:cs typeface="Google Sans Medium"/>
              <a:sym typeface="Google Sans Medium"/>
            </a:endParaRPr>
          </a:p>
        </p:txBody>
      </p:sp>
      <p:pic>
        <p:nvPicPr>
          <p:cNvPr id="51" name="Google Shape;51;p7"/>
          <p:cNvPicPr preferRelativeResize="0"/>
          <p:nvPr/>
        </p:nvPicPr>
        <p:blipFill rotWithShape="1">
          <a:blip r:embed="rId3">
            <a:alphaModFix/>
          </a:blip>
          <a:srcRect b="109" l="0" r="0" t="99"/>
          <a:stretch/>
        </p:blipFill>
        <p:spPr>
          <a:xfrm>
            <a:off x="137575" y="76199"/>
            <a:ext cx="1523775" cy="1520600"/>
          </a:xfrm>
          <a:prstGeom prst="rect">
            <a:avLst/>
          </a:prstGeom>
          <a:noFill/>
          <a:ln>
            <a:noFill/>
          </a:ln>
        </p:spPr>
      </p:pic>
      <p:sp>
        <p:nvSpPr>
          <p:cNvPr id="52" name="Google Shape;52;p7"/>
          <p:cNvSpPr/>
          <p:nvPr/>
        </p:nvSpPr>
        <p:spPr>
          <a:xfrm>
            <a:off x="457175"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300">
                <a:solidFill>
                  <a:srgbClr val="34A853"/>
                </a:solidFill>
                <a:latin typeface="Google Sans"/>
                <a:ea typeface="Google Sans"/>
                <a:cs typeface="Google Sans"/>
                <a:sym typeface="Google Sans"/>
              </a:rPr>
              <a:t>"Sustainability" </a:t>
            </a:r>
            <a:r>
              <a:rPr b="1" lang="en" sz="1300">
                <a:solidFill>
                  <a:srgbClr val="202124"/>
                </a:solidFill>
                <a:latin typeface="Google Sans"/>
                <a:ea typeface="Google Sans"/>
                <a:cs typeface="Google Sans"/>
                <a:sym typeface="Google Sans"/>
              </a:rPr>
              <a:t>(sürdürülebilirlik) aramalarının sayısında dünya genelinde yıldan yıla %30'un üzerinde artış görüldü.</a:t>
            </a:r>
            <a:endParaRPr b="1" sz="1300">
              <a:solidFill>
                <a:srgbClr val="202124"/>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850">
              <a:solidFill>
                <a:srgbClr val="202124"/>
              </a:solidFill>
              <a:latin typeface="Roboto"/>
              <a:ea typeface="Roboto"/>
              <a:cs typeface="Roboto"/>
              <a:sym typeface="Roboto"/>
            </a:endParaRPr>
          </a:p>
          <a:p>
            <a:pPr indent="0" lvl="0" marL="0" marR="0" rtl="0" algn="l">
              <a:lnSpc>
                <a:spcPct val="115000"/>
              </a:lnSpc>
              <a:spcBef>
                <a:spcPts val="0"/>
              </a:spcBef>
              <a:spcAft>
                <a:spcPts val="0"/>
              </a:spcAft>
              <a:buNone/>
            </a:pPr>
            <a:r>
              <a:rPr lang="en" sz="850">
                <a:solidFill>
                  <a:srgbClr val="202124"/>
                </a:solidFill>
                <a:latin typeface="Roboto"/>
                <a:ea typeface="Roboto"/>
                <a:cs typeface="Roboto"/>
                <a:sym typeface="Roboto"/>
              </a:rPr>
              <a:t>Liste başı aramalar arasında şunlar yer alıyor: </a:t>
            </a:r>
            <a:endParaRPr sz="850">
              <a:solidFill>
                <a:srgbClr val="202124"/>
              </a:solidFill>
              <a:latin typeface="Roboto"/>
              <a:ea typeface="Roboto"/>
              <a:cs typeface="Roboto"/>
              <a:sym typeface="Roboto"/>
            </a:endParaRPr>
          </a:p>
          <a:p>
            <a:pPr indent="0" lvl="0" marL="0" marR="0" rtl="0" algn="l">
              <a:lnSpc>
                <a:spcPct val="115000"/>
              </a:lnSpc>
              <a:spcBef>
                <a:spcPts val="1000"/>
              </a:spcBef>
              <a:spcAft>
                <a:spcPts val="1000"/>
              </a:spcAft>
              <a:buNone/>
            </a:pPr>
            <a:r>
              <a:rPr lang="en" sz="850">
                <a:solidFill>
                  <a:srgbClr val="202124"/>
                </a:solidFill>
                <a:latin typeface="Roboto"/>
                <a:ea typeface="Roboto"/>
                <a:cs typeface="Roboto"/>
                <a:sym typeface="Roboto"/>
              </a:rPr>
              <a:t>"sustainability meaning" (sürdürülebilirlik anlam), "what is sustainability" (sürdürülebilirlik nedir), "environmental sustainability" (çevresel sürdürülebilirlik), "sustainability definition" (sürüdürülebilirlik tanım)</a:t>
            </a:r>
            <a:endParaRPr sz="850">
              <a:solidFill>
                <a:srgbClr val="202124"/>
              </a:solidFill>
              <a:latin typeface="Roboto"/>
              <a:ea typeface="Roboto"/>
              <a:cs typeface="Roboto"/>
              <a:sym typeface="Roboto"/>
            </a:endParaRPr>
          </a:p>
        </p:txBody>
      </p:sp>
      <p:sp>
        <p:nvSpPr>
          <p:cNvPr id="53" name="Google Shape;53;p7"/>
          <p:cNvSpPr/>
          <p:nvPr/>
        </p:nvSpPr>
        <p:spPr>
          <a:xfrm>
            <a:off x="457175"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300">
                <a:solidFill>
                  <a:srgbClr val="34A853"/>
                </a:solidFill>
                <a:latin typeface="Google Sans"/>
                <a:ea typeface="Google Sans"/>
                <a:cs typeface="Google Sans"/>
                <a:sym typeface="Google Sans"/>
              </a:rPr>
              <a:t>"Charity shops" </a:t>
            </a:r>
            <a:r>
              <a:rPr b="1" lang="en" sz="1300">
                <a:solidFill>
                  <a:srgbClr val="202124"/>
                </a:solidFill>
                <a:latin typeface="Google Sans"/>
                <a:ea typeface="Google Sans"/>
                <a:cs typeface="Google Sans"/>
                <a:sym typeface="Google Sans"/>
              </a:rPr>
              <a:t>(hayır kurumu mağazaları) aramalarının sayısında dünya genelinde yıldan yıla %90'ın üzerinde artış görüldü.</a:t>
            </a:r>
            <a:endParaRPr b="1" sz="1300">
              <a:solidFill>
                <a:srgbClr val="202124"/>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850">
              <a:solidFill>
                <a:srgbClr val="202124"/>
              </a:solidFill>
              <a:latin typeface="Roboto"/>
              <a:ea typeface="Roboto"/>
              <a:cs typeface="Roboto"/>
              <a:sym typeface="Roboto"/>
            </a:endParaRPr>
          </a:p>
          <a:p>
            <a:pPr indent="0" lvl="0" marL="0" marR="0" rtl="0" algn="l">
              <a:lnSpc>
                <a:spcPct val="115000"/>
              </a:lnSpc>
              <a:spcBef>
                <a:spcPts val="0"/>
              </a:spcBef>
              <a:spcAft>
                <a:spcPts val="0"/>
              </a:spcAft>
              <a:buNone/>
            </a:pPr>
            <a:r>
              <a:rPr lang="en" sz="850">
                <a:solidFill>
                  <a:srgbClr val="202124"/>
                </a:solidFill>
                <a:latin typeface="Roboto"/>
                <a:ea typeface="Roboto"/>
                <a:cs typeface="Roboto"/>
                <a:sym typeface="Roboto"/>
              </a:rPr>
              <a:t>Liste başı aramalar arasında şunlar yer alıyor: </a:t>
            </a:r>
            <a:endParaRPr sz="850">
              <a:solidFill>
                <a:srgbClr val="202124"/>
              </a:solidFill>
              <a:latin typeface="Roboto"/>
              <a:ea typeface="Roboto"/>
              <a:cs typeface="Roboto"/>
              <a:sym typeface="Roboto"/>
            </a:endParaRPr>
          </a:p>
          <a:p>
            <a:pPr indent="0" lvl="0" marL="0" marR="0" rtl="0" algn="l">
              <a:lnSpc>
                <a:spcPct val="115000"/>
              </a:lnSpc>
              <a:spcBef>
                <a:spcPts val="1000"/>
              </a:spcBef>
              <a:spcAft>
                <a:spcPts val="1000"/>
              </a:spcAft>
              <a:buNone/>
            </a:pPr>
            <a:r>
              <a:rPr lang="en" sz="850">
                <a:solidFill>
                  <a:srgbClr val="202124"/>
                </a:solidFill>
                <a:latin typeface="Roboto"/>
                <a:ea typeface="Roboto"/>
                <a:cs typeface="Roboto"/>
                <a:sym typeface="Roboto"/>
              </a:rPr>
              <a:t>"charity shops near me" (yakınımdaki hayır kurumu mağazaları), "furniture charity shops near me" (yakınımdaki mobilya satan hayır kurumu mağazaları), "are charity shops taking donations" (hayır kurumu mağazaları bağış kabul ediyor mu), "charity shops online" (online hayır kurumu mağazaları)</a:t>
            </a:r>
            <a:endParaRPr sz="850">
              <a:solidFill>
                <a:srgbClr val="202124"/>
              </a:solidFill>
              <a:latin typeface="Roboto"/>
              <a:ea typeface="Roboto"/>
              <a:cs typeface="Roboto"/>
              <a:sym typeface="Roboto"/>
            </a:endParaRPr>
          </a:p>
        </p:txBody>
      </p:sp>
      <p:sp>
        <p:nvSpPr>
          <p:cNvPr id="54" name="Google Shape;54;p7"/>
          <p:cNvSpPr/>
          <p:nvPr/>
        </p:nvSpPr>
        <p:spPr>
          <a:xfrm>
            <a:off x="3975250"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300">
                <a:solidFill>
                  <a:srgbClr val="34A853"/>
                </a:solidFill>
                <a:latin typeface="Google Sans"/>
                <a:ea typeface="Google Sans"/>
                <a:cs typeface="Google Sans"/>
                <a:sym typeface="Google Sans"/>
              </a:rPr>
              <a:t>"Volunteer opportunities near" </a:t>
            </a:r>
            <a:r>
              <a:rPr b="1" lang="en" sz="1300">
                <a:solidFill>
                  <a:srgbClr val="202124"/>
                </a:solidFill>
                <a:latin typeface="Google Sans"/>
                <a:ea typeface="Google Sans"/>
                <a:cs typeface="Google Sans"/>
                <a:sym typeface="Google Sans"/>
              </a:rPr>
              <a:t>(yakınlardaki gönüllülük fırsatları) aramalarının sayısında dünya genelinde yıldan yıla %200'ün üzerinde artış görüldü.</a:t>
            </a:r>
            <a:endParaRPr b="1" sz="1300">
              <a:solidFill>
                <a:srgbClr val="202124"/>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850">
              <a:solidFill>
                <a:srgbClr val="202124"/>
              </a:solidFill>
              <a:latin typeface="Roboto"/>
              <a:ea typeface="Roboto"/>
              <a:cs typeface="Roboto"/>
              <a:sym typeface="Roboto"/>
            </a:endParaRPr>
          </a:p>
          <a:p>
            <a:pPr indent="0" lvl="0" marL="0" rtl="0" algn="l">
              <a:lnSpc>
                <a:spcPct val="115000"/>
              </a:lnSpc>
              <a:spcBef>
                <a:spcPts val="0"/>
              </a:spcBef>
              <a:spcAft>
                <a:spcPts val="0"/>
              </a:spcAft>
              <a:buNone/>
            </a:pPr>
            <a:r>
              <a:rPr lang="en" sz="850">
                <a:solidFill>
                  <a:srgbClr val="202124"/>
                </a:solidFill>
                <a:latin typeface="Roboto"/>
                <a:ea typeface="Roboto"/>
                <a:cs typeface="Roboto"/>
                <a:sym typeface="Roboto"/>
              </a:rPr>
              <a:t>Liste başı aramalar arasında şunlar yer alıyor: </a:t>
            </a:r>
            <a:endParaRPr sz="850">
              <a:solidFill>
                <a:srgbClr val="202124"/>
              </a:solidFill>
              <a:latin typeface="Roboto"/>
              <a:ea typeface="Roboto"/>
              <a:cs typeface="Roboto"/>
              <a:sym typeface="Roboto"/>
            </a:endParaRPr>
          </a:p>
          <a:p>
            <a:pPr indent="0" lvl="0" marL="0" rtl="0" algn="l">
              <a:lnSpc>
                <a:spcPct val="115000"/>
              </a:lnSpc>
              <a:spcBef>
                <a:spcPts val="1000"/>
              </a:spcBef>
              <a:spcAft>
                <a:spcPts val="1000"/>
              </a:spcAft>
              <a:buNone/>
            </a:pPr>
            <a:r>
              <a:rPr lang="en" sz="850">
                <a:solidFill>
                  <a:srgbClr val="202124"/>
                </a:solidFill>
                <a:latin typeface="Roboto"/>
                <a:ea typeface="Roboto"/>
                <a:cs typeface="Roboto"/>
                <a:sym typeface="Roboto"/>
              </a:rPr>
              <a:t>"animal volunteer opportunities near me" (hayvanlar için yakınımdaki gönüllülük fırsatları), "teen volunteer opportunities near me" (13-18 yaş arasındaki gençler için yakınımdaki gönüllülük fırsatları), "youth volunteer opportunities near me" (gençler için yakınımdaki gönüllülük fırsatları), "healthcare volunteer opportunities near me" (sağlık için yakınımdaki gönüllülük fırsatları)</a:t>
            </a:r>
            <a:endParaRPr sz="850">
              <a:solidFill>
                <a:srgbClr val="202124"/>
              </a:solidFill>
              <a:latin typeface="Roboto"/>
              <a:ea typeface="Roboto"/>
              <a:cs typeface="Roboto"/>
              <a:sym typeface="Roboto"/>
            </a:endParaRPr>
          </a:p>
        </p:txBody>
      </p:sp>
      <p:sp>
        <p:nvSpPr>
          <p:cNvPr id="55" name="Google Shape;55;p7"/>
          <p:cNvSpPr/>
          <p:nvPr/>
        </p:nvSpPr>
        <p:spPr>
          <a:xfrm>
            <a:off x="3975250"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15000"/>
              </a:lnSpc>
              <a:spcBef>
                <a:spcPts val="0"/>
              </a:spcBef>
              <a:spcAft>
                <a:spcPts val="0"/>
              </a:spcAft>
              <a:buNone/>
            </a:pPr>
            <a:r>
              <a:rPr b="1" lang="en" sz="1300">
                <a:solidFill>
                  <a:srgbClr val="34A853"/>
                </a:solidFill>
                <a:latin typeface="Google Sans"/>
                <a:ea typeface="Google Sans"/>
                <a:cs typeface="Google Sans"/>
                <a:sym typeface="Google Sans"/>
              </a:rPr>
              <a:t>"Environment"</a:t>
            </a:r>
            <a:r>
              <a:rPr b="1" lang="en" sz="1300">
                <a:solidFill>
                  <a:srgbClr val="202124"/>
                </a:solidFill>
                <a:latin typeface="Google Sans"/>
                <a:ea typeface="Google Sans"/>
                <a:cs typeface="Google Sans"/>
                <a:sym typeface="Google Sans"/>
              </a:rPr>
              <a:t> (çevre) sorgusu için yapılan görsel aramalarının sayısında dünya genelinde yıldan yıla %70'in üzerinde artış görüldü.</a:t>
            </a:r>
            <a:endParaRPr b="1" sz="1300">
              <a:solidFill>
                <a:srgbClr val="202124"/>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850">
              <a:solidFill>
                <a:srgbClr val="202124"/>
              </a:solidFill>
              <a:latin typeface="Roboto"/>
              <a:ea typeface="Roboto"/>
              <a:cs typeface="Roboto"/>
              <a:sym typeface="Roboto"/>
            </a:endParaRPr>
          </a:p>
          <a:p>
            <a:pPr indent="0" lvl="0" marL="0" marR="0" rtl="0" algn="l">
              <a:lnSpc>
                <a:spcPct val="115000"/>
              </a:lnSpc>
              <a:spcBef>
                <a:spcPts val="0"/>
              </a:spcBef>
              <a:spcAft>
                <a:spcPts val="0"/>
              </a:spcAft>
              <a:buNone/>
            </a:pPr>
            <a:r>
              <a:rPr lang="en" sz="850">
                <a:solidFill>
                  <a:srgbClr val="202124"/>
                </a:solidFill>
                <a:latin typeface="Roboto"/>
                <a:ea typeface="Roboto"/>
                <a:cs typeface="Roboto"/>
                <a:sym typeface="Roboto"/>
              </a:rPr>
              <a:t>Liste başı aramalar arasında şunlar yer alıyor: </a:t>
            </a:r>
            <a:endParaRPr sz="850">
              <a:solidFill>
                <a:srgbClr val="202124"/>
              </a:solidFill>
              <a:latin typeface="Roboto"/>
              <a:ea typeface="Roboto"/>
              <a:cs typeface="Roboto"/>
              <a:sym typeface="Roboto"/>
            </a:endParaRPr>
          </a:p>
          <a:p>
            <a:pPr indent="0" lvl="0" marL="0" marR="0" rtl="0" algn="l">
              <a:lnSpc>
                <a:spcPct val="115000"/>
              </a:lnSpc>
              <a:spcBef>
                <a:spcPts val="1000"/>
              </a:spcBef>
              <a:spcAft>
                <a:spcPts val="1000"/>
              </a:spcAft>
              <a:buNone/>
            </a:pPr>
            <a:r>
              <a:rPr lang="en" sz="850">
                <a:solidFill>
                  <a:srgbClr val="202124"/>
                </a:solidFill>
                <a:latin typeface="Roboto"/>
                <a:ea typeface="Roboto"/>
                <a:cs typeface="Roboto"/>
                <a:sym typeface="Roboto"/>
              </a:rPr>
              <a:t>"environment day" (çevre günü), "world environment day" (dünya çevre günü), "save environment drawing" (çevreyi kurtarma konulu resim), "environment day poster" (çevre günü posteri), "environment" (çevre)</a:t>
            </a:r>
            <a:endParaRPr sz="850">
              <a:solidFill>
                <a:srgbClr val="202124"/>
              </a:solidFill>
              <a:latin typeface="Roboto"/>
              <a:ea typeface="Roboto"/>
              <a:cs typeface="Roboto"/>
              <a:sym typeface="Roboto"/>
            </a:endParaRPr>
          </a:p>
        </p:txBody>
      </p:sp>
      <p:sp>
        <p:nvSpPr>
          <p:cNvPr id="56" name="Google Shape;56;p7"/>
          <p:cNvSpPr txBox="1"/>
          <p:nvPr/>
        </p:nvSpPr>
        <p:spPr>
          <a:xfrm>
            <a:off x="863512" y="9533606"/>
            <a:ext cx="6498300" cy="3024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800">
                <a:solidFill>
                  <a:srgbClr val="202124"/>
                </a:solidFill>
                <a:latin typeface="Roboto Light"/>
                <a:ea typeface="Roboto Light"/>
                <a:cs typeface="Roboto Light"/>
                <a:sym typeface="Roboto Light"/>
              </a:rPr>
              <a:t>Google Verileri, Global İngilizce, 27 Nisan 2021-25 Haziran 2021 ve 27 Nisan 2020-25 Haziran 2020.</a:t>
            </a:r>
            <a:endParaRPr sz="800">
              <a:solidFill>
                <a:srgbClr val="202124"/>
              </a:solidFill>
              <a:latin typeface="Roboto Light"/>
              <a:ea typeface="Roboto Light"/>
              <a:cs typeface="Roboto Light"/>
              <a:sym typeface="Roboto Light"/>
            </a:endParaRPr>
          </a:p>
          <a:p>
            <a:pPr indent="0" lvl="0" marL="0" rtl="0" algn="r">
              <a:lnSpc>
                <a:spcPct val="150000"/>
              </a:lnSpc>
              <a:spcBef>
                <a:spcPts val="1000"/>
              </a:spcBef>
              <a:spcAft>
                <a:spcPts val="1000"/>
              </a:spcAft>
              <a:buNone/>
            </a:pPr>
            <a:r>
              <a:t/>
            </a:r>
            <a:endParaRPr sz="800">
              <a:solidFill>
                <a:srgbClr val="202124"/>
              </a:solidFill>
              <a:latin typeface="Roboto Light"/>
              <a:ea typeface="Roboto Light"/>
              <a:cs typeface="Roboto Light"/>
              <a:sym typeface="Roboto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Think with Google - embedded slid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